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1"/>
    <p:sldMasterId id="2147483666" r:id="rId2"/>
    <p:sldMasterId id="2147483678" r:id="rId3"/>
    <p:sldMasterId id="2147483708" r:id="rId4"/>
  </p:sldMasterIdLst>
  <p:notesMasterIdLst>
    <p:notesMasterId r:id="rId55"/>
  </p:notesMasterIdLst>
  <p:sldIdLst>
    <p:sldId id="256" r:id="rId5"/>
    <p:sldId id="257" r:id="rId6"/>
    <p:sldId id="258" r:id="rId7"/>
    <p:sldId id="259" r:id="rId8"/>
    <p:sldId id="260" r:id="rId9"/>
    <p:sldId id="261" r:id="rId10"/>
    <p:sldId id="295" r:id="rId11"/>
    <p:sldId id="262" r:id="rId12"/>
    <p:sldId id="263" r:id="rId13"/>
    <p:sldId id="264" r:id="rId14"/>
    <p:sldId id="267" r:id="rId15"/>
    <p:sldId id="265" r:id="rId16"/>
    <p:sldId id="300" r:id="rId17"/>
    <p:sldId id="301" r:id="rId18"/>
    <p:sldId id="270" r:id="rId19"/>
    <p:sldId id="296" r:id="rId20"/>
    <p:sldId id="297" r:id="rId21"/>
    <p:sldId id="304" r:id="rId22"/>
    <p:sldId id="299" r:id="rId23"/>
    <p:sldId id="305" r:id="rId24"/>
    <p:sldId id="303" r:id="rId25"/>
    <p:sldId id="306" r:id="rId26"/>
    <p:sldId id="308" r:id="rId27"/>
    <p:sldId id="307" r:id="rId28"/>
    <p:sldId id="309" r:id="rId29"/>
    <p:sldId id="310" r:id="rId30"/>
    <p:sldId id="311" r:id="rId31"/>
    <p:sldId id="312" r:id="rId32"/>
    <p:sldId id="314" r:id="rId33"/>
    <p:sldId id="313" r:id="rId34"/>
    <p:sldId id="331" r:id="rId35"/>
    <p:sldId id="332" r:id="rId36"/>
    <p:sldId id="316" r:id="rId37"/>
    <p:sldId id="317" r:id="rId38"/>
    <p:sldId id="318" r:id="rId39"/>
    <p:sldId id="319" r:id="rId40"/>
    <p:sldId id="320" r:id="rId41"/>
    <p:sldId id="321" r:id="rId42"/>
    <p:sldId id="322" r:id="rId43"/>
    <p:sldId id="326" r:id="rId44"/>
    <p:sldId id="330" r:id="rId45"/>
    <p:sldId id="323" r:id="rId46"/>
    <p:sldId id="329" r:id="rId47"/>
    <p:sldId id="327" r:id="rId48"/>
    <p:sldId id="328" r:id="rId49"/>
    <p:sldId id="324" r:id="rId50"/>
    <p:sldId id="338" r:id="rId51"/>
    <p:sldId id="339" r:id="rId52"/>
    <p:sldId id="340" r:id="rId53"/>
    <p:sldId id="278"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7BDDBB-62E3-400A-9724-F50D48B27C03}">
  <a:tblStyle styleId="{F97BDDBB-62E3-400A-9724-F50D48B27C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2DE78F-7481-40BC-812E-F8D2B29BE5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D8618-E6FD-4712-B183-9F5421FBE1AF}"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en-US"/>
        </a:p>
      </dgm:t>
    </dgm:pt>
    <dgm:pt modelId="{0DF08309-A9A6-4BC1-959F-62B1692F8C14}">
      <dgm:prSet phldrT="[Text]"/>
      <dgm:spPr/>
      <dgm:t>
        <a:bodyPr/>
        <a:lstStyle/>
        <a:p>
          <a:r>
            <a:rPr lang="en-US" dirty="0" smtClean="0">
              <a:solidFill>
                <a:schemeClr val="bg1"/>
              </a:solidFill>
            </a:rPr>
            <a:t>Feature Transformation</a:t>
          </a:r>
          <a:endParaRPr lang="en-US" dirty="0">
            <a:solidFill>
              <a:schemeClr val="bg1"/>
            </a:solidFill>
          </a:endParaRPr>
        </a:p>
      </dgm:t>
    </dgm:pt>
    <dgm:pt modelId="{17E2B455-D5B0-420A-B742-7B594302BF3B}" type="parTrans" cxnId="{B30837FF-962F-4E00-A4D6-5BCCBACF3E5D}">
      <dgm:prSet/>
      <dgm:spPr/>
      <dgm:t>
        <a:bodyPr/>
        <a:lstStyle/>
        <a:p>
          <a:endParaRPr lang="en-US">
            <a:solidFill>
              <a:schemeClr val="bg1"/>
            </a:solidFill>
          </a:endParaRPr>
        </a:p>
      </dgm:t>
    </dgm:pt>
    <dgm:pt modelId="{63342EF7-14E6-426B-9874-160B8044F70C}" type="sibTrans" cxnId="{B30837FF-962F-4E00-A4D6-5BCCBACF3E5D}">
      <dgm:prSet/>
      <dgm:spPr/>
      <dgm:t>
        <a:bodyPr/>
        <a:lstStyle/>
        <a:p>
          <a:endParaRPr lang="en-US">
            <a:solidFill>
              <a:schemeClr val="bg1"/>
            </a:solidFill>
          </a:endParaRPr>
        </a:p>
      </dgm:t>
    </dgm:pt>
    <dgm:pt modelId="{FB3C3967-2BB2-4940-BB83-C16E5EF513F6}">
      <dgm:prSet phldrT="[Text]"/>
      <dgm:spPr/>
      <dgm:t>
        <a:bodyPr/>
        <a:lstStyle/>
        <a:p>
          <a:r>
            <a:rPr lang="en-US" dirty="0" smtClean="0">
              <a:solidFill>
                <a:schemeClr val="bg1"/>
              </a:solidFill>
            </a:rPr>
            <a:t>Missing value Imputation</a:t>
          </a:r>
          <a:endParaRPr lang="en-US" dirty="0">
            <a:solidFill>
              <a:schemeClr val="bg1"/>
            </a:solidFill>
          </a:endParaRPr>
        </a:p>
      </dgm:t>
    </dgm:pt>
    <dgm:pt modelId="{8C8DB1D6-1088-47E8-98E0-9BC11A5C645F}" type="parTrans" cxnId="{C4DF1567-1969-45C7-AAFC-C03F6767BE4B}">
      <dgm:prSet/>
      <dgm:spPr/>
      <dgm:t>
        <a:bodyPr/>
        <a:lstStyle/>
        <a:p>
          <a:endParaRPr lang="en-US">
            <a:solidFill>
              <a:schemeClr val="bg1"/>
            </a:solidFill>
          </a:endParaRPr>
        </a:p>
      </dgm:t>
    </dgm:pt>
    <dgm:pt modelId="{F4D607BB-3C38-4FA2-AEBD-0C5FC9413D6F}" type="sibTrans" cxnId="{C4DF1567-1969-45C7-AAFC-C03F6767BE4B}">
      <dgm:prSet/>
      <dgm:spPr/>
      <dgm:t>
        <a:bodyPr/>
        <a:lstStyle/>
        <a:p>
          <a:endParaRPr lang="en-US">
            <a:solidFill>
              <a:schemeClr val="bg1"/>
            </a:solidFill>
          </a:endParaRPr>
        </a:p>
      </dgm:t>
    </dgm:pt>
    <dgm:pt modelId="{9AD86B55-2FAE-4866-915E-538574CB5725}">
      <dgm:prSet phldrT="[Text]"/>
      <dgm:spPr/>
      <dgm:t>
        <a:bodyPr/>
        <a:lstStyle/>
        <a:p>
          <a:r>
            <a:rPr lang="en-US" dirty="0" smtClean="0">
              <a:solidFill>
                <a:schemeClr val="bg1"/>
              </a:solidFill>
            </a:rPr>
            <a:t>Outlier Detection</a:t>
          </a:r>
          <a:endParaRPr lang="en-US" dirty="0">
            <a:solidFill>
              <a:schemeClr val="bg1"/>
            </a:solidFill>
          </a:endParaRPr>
        </a:p>
      </dgm:t>
    </dgm:pt>
    <dgm:pt modelId="{B8DEAD33-4A98-47C3-8A11-8F5DA9D21CBE}" type="parTrans" cxnId="{EA0861D7-1435-47B8-8591-293B1D613001}">
      <dgm:prSet/>
      <dgm:spPr/>
      <dgm:t>
        <a:bodyPr/>
        <a:lstStyle/>
        <a:p>
          <a:endParaRPr lang="en-US">
            <a:solidFill>
              <a:schemeClr val="bg1"/>
            </a:solidFill>
          </a:endParaRPr>
        </a:p>
      </dgm:t>
    </dgm:pt>
    <dgm:pt modelId="{B3D31B22-8C8E-459B-B862-51DC5731EC86}" type="sibTrans" cxnId="{EA0861D7-1435-47B8-8591-293B1D613001}">
      <dgm:prSet/>
      <dgm:spPr/>
      <dgm:t>
        <a:bodyPr/>
        <a:lstStyle/>
        <a:p>
          <a:endParaRPr lang="en-US">
            <a:solidFill>
              <a:schemeClr val="bg1"/>
            </a:solidFill>
          </a:endParaRPr>
        </a:p>
      </dgm:t>
    </dgm:pt>
    <dgm:pt modelId="{3B6B155C-B0E7-45F7-9DD8-24E04267A072}">
      <dgm:prSet phldrT="[Text]"/>
      <dgm:spPr/>
      <dgm:t>
        <a:bodyPr/>
        <a:lstStyle/>
        <a:p>
          <a:r>
            <a:rPr lang="en-US" dirty="0" smtClean="0">
              <a:solidFill>
                <a:schemeClr val="bg1"/>
              </a:solidFill>
            </a:rPr>
            <a:t>Feature Scaling</a:t>
          </a:r>
          <a:endParaRPr lang="en-US" dirty="0">
            <a:solidFill>
              <a:schemeClr val="bg1"/>
            </a:solidFill>
          </a:endParaRPr>
        </a:p>
      </dgm:t>
    </dgm:pt>
    <dgm:pt modelId="{41E951B8-8AD1-4814-A57E-B0C41F2D5FBC}" type="parTrans" cxnId="{3A56CB24-194A-4D85-BC5F-50FA28BA4EBA}">
      <dgm:prSet/>
      <dgm:spPr/>
      <dgm:t>
        <a:bodyPr/>
        <a:lstStyle/>
        <a:p>
          <a:endParaRPr lang="en-US">
            <a:solidFill>
              <a:schemeClr val="bg1"/>
            </a:solidFill>
          </a:endParaRPr>
        </a:p>
      </dgm:t>
    </dgm:pt>
    <dgm:pt modelId="{9D573715-B25F-42B1-8602-BDF7CB26ACDE}" type="sibTrans" cxnId="{3A56CB24-194A-4D85-BC5F-50FA28BA4EBA}">
      <dgm:prSet/>
      <dgm:spPr/>
      <dgm:t>
        <a:bodyPr/>
        <a:lstStyle/>
        <a:p>
          <a:endParaRPr lang="en-US">
            <a:solidFill>
              <a:schemeClr val="bg1"/>
            </a:solidFill>
          </a:endParaRPr>
        </a:p>
      </dgm:t>
    </dgm:pt>
    <dgm:pt modelId="{41D2F7B5-9E09-40DC-86C2-EA92F6666007}">
      <dgm:prSet phldrT="[Text]"/>
      <dgm:spPr/>
      <dgm:t>
        <a:bodyPr/>
        <a:lstStyle/>
        <a:p>
          <a:r>
            <a:rPr lang="en-US" dirty="0" smtClean="0">
              <a:solidFill>
                <a:schemeClr val="bg1"/>
              </a:solidFill>
            </a:rPr>
            <a:t>Handling Categorical Features</a:t>
          </a:r>
          <a:endParaRPr lang="en-US" dirty="0">
            <a:solidFill>
              <a:schemeClr val="bg1"/>
            </a:solidFill>
          </a:endParaRPr>
        </a:p>
      </dgm:t>
    </dgm:pt>
    <dgm:pt modelId="{95DD0FD4-9EE8-4B2E-BC4A-C90964C223F3}" type="parTrans" cxnId="{1A87CD80-B698-4890-A196-990E9EEC17A2}">
      <dgm:prSet/>
      <dgm:spPr/>
      <dgm:t>
        <a:bodyPr/>
        <a:lstStyle/>
        <a:p>
          <a:endParaRPr lang="en-US">
            <a:solidFill>
              <a:schemeClr val="bg1"/>
            </a:solidFill>
          </a:endParaRPr>
        </a:p>
      </dgm:t>
    </dgm:pt>
    <dgm:pt modelId="{9D8572E5-8711-4A52-AC52-AC1A4998BB39}" type="sibTrans" cxnId="{1A87CD80-B698-4890-A196-990E9EEC17A2}">
      <dgm:prSet/>
      <dgm:spPr/>
      <dgm:t>
        <a:bodyPr/>
        <a:lstStyle/>
        <a:p>
          <a:endParaRPr lang="en-US">
            <a:solidFill>
              <a:schemeClr val="bg1"/>
            </a:solidFill>
          </a:endParaRPr>
        </a:p>
      </dgm:t>
    </dgm:pt>
    <dgm:pt modelId="{17F90FC4-67D3-47A2-ADF2-943BDF140003}">
      <dgm:prSet phldrT="[Text]"/>
      <dgm:spPr/>
      <dgm:t>
        <a:bodyPr/>
        <a:lstStyle/>
        <a:p>
          <a:r>
            <a:rPr lang="en-US" dirty="0" smtClean="0">
              <a:solidFill>
                <a:schemeClr val="bg1"/>
              </a:solidFill>
            </a:rPr>
            <a:t>Mathematical Transformation</a:t>
          </a:r>
          <a:endParaRPr lang="en-US" dirty="0">
            <a:solidFill>
              <a:schemeClr val="bg1"/>
            </a:solidFill>
          </a:endParaRPr>
        </a:p>
      </dgm:t>
    </dgm:pt>
    <dgm:pt modelId="{B93AECB5-37B3-4B3D-B00B-0C7EA6B20345}" type="parTrans" cxnId="{9163C32E-7E06-4FF3-A1BD-82575C1F562D}">
      <dgm:prSet/>
      <dgm:spPr/>
      <dgm:t>
        <a:bodyPr/>
        <a:lstStyle/>
        <a:p>
          <a:endParaRPr lang="en-US"/>
        </a:p>
      </dgm:t>
    </dgm:pt>
    <dgm:pt modelId="{D8A303C7-699F-474D-8926-298EDC8DC4DB}" type="sibTrans" cxnId="{9163C32E-7E06-4FF3-A1BD-82575C1F562D}">
      <dgm:prSet/>
      <dgm:spPr/>
      <dgm:t>
        <a:bodyPr/>
        <a:lstStyle/>
        <a:p>
          <a:endParaRPr lang="en-US"/>
        </a:p>
      </dgm:t>
    </dgm:pt>
    <dgm:pt modelId="{08498A02-3507-4725-90C0-4F57C34CB5A1}" type="pres">
      <dgm:prSet presAssocID="{989D8618-E6FD-4712-B183-9F5421FBE1AF}" presName="composite" presStyleCnt="0">
        <dgm:presLayoutVars>
          <dgm:chMax val="1"/>
          <dgm:dir/>
          <dgm:resizeHandles val="exact"/>
        </dgm:presLayoutVars>
      </dgm:prSet>
      <dgm:spPr/>
      <dgm:t>
        <a:bodyPr/>
        <a:lstStyle/>
        <a:p>
          <a:endParaRPr lang="en-US"/>
        </a:p>
      </dgm:t>
    </dgm:pt>
    <dgm:pt modelId="{63862853-D05D-4B86-B474-13205843C79F}" type="pres">
      <dgm:prSet presAssocID="{989D8618-E6FD-4712-B183-9F5421FBE1AF}" presName="radial" presStyleCnt="0">
        <dgm:presLayoutVars>
          <dgm:animLvl val="ctr"/>
        </dgm:presLayoutVars>
      </dgm:prSet>
      <dgm:spPr/>
    </dgm:pt>
    <dgm:pt modelId="{1E2E4889-62F8-452D-8C4C-9EDF09124483}" type="pres">
      <dgm:prSet presAssocID="{0DF08309-A9A6-4BC1-959F-62B1692F8C14}" presName="centerShape" presStyleLbl="vennNode1" presStyleIdx="0" presStyleCnt="6"/>
      <dgm:spPr/>
      <dgm:t>
        <a:bodyPr/>
        <a:lstStyle/>
        <a:p>
          <a:endParaRPr lang="en-US"/>
        </a:p>
      </dgm:t>
    </dgm:pt>
    <dgm:pt modelId="{04D65117-AA64-4F26-82D5-863E3299EB80}" type="pres">
      <dgm:prSet presAssocID="{FB3C3967-2BB2-4940-BB83-C16E5EF513F6}" presName="node" presStyleLbl="vennNode1" presStyleIdx="1" presStyleCnt="6">
        <dgm:presLayoutVars>
          <dgm:bulletEnabled val="1"/>
        </dgm:presLayoutVars>
      </dgm:prSet>
      <dgm:spPr/>
      <dgm:t>
        <a:bodyPr/>
        <a:lstStyle/>
        <a:p>
          <a:endParaRPr lang="en-US"/>
        </a:p>
      </dgm:t>
    </dgm:pt>
    <dgm:pt modelId="{511106CE-DC24-40A6-B701-E76A24B56848}" type="pres">
      <dgm:prSet presAssocID="{9AD86B55-2FAE-4866-915E-538574CB5725}" presName="node" presStyleLbl="vennNode1" presStyleIdx="2" presStyleCnt="6">
        <dgm:presLayoutVars>
          <dgm:bulletEnabled val="1"/>
        </dgm:presLayoutVars>
      </dgm:prSet>
      <dgm:spPr/>
      <dgm:t>
        <a:bodyPr/>
        <a:lstStyle/>
        <a:p>
          <a:endParaRPr lang="en-US"/>
        </a:p>
      </dgm:t>
    </dgm:pt>
    <dgm:pt modelId="{D39AE632-0947-4477-AC75-B8BEA8665206}" type="pres">
      <dgm:prSet presAssocID="{3B6B155C-B0E7-45F7-9DD8-24E04267A072}" presName="node" presStyleLbl="vennNode1" presStyleIdx="3" presStyleCnt="6">
        <dgm:presLayoutVars>
          <dgm:bulletEnabled val="1"/>
        </dgm:presLayoutVars>
      </dgm:prSet>
      <dgm:spPr/>
      <dgm:t>
        <a:bodyPr/>
        <a:lstStyle/>
        <a:p>
          <a:endParaRPr lang="en-US"/>
        </a:p>
      </dgm:t>
    </dgm:pt>
    <dgm:pt modelId="{19C19607-C0AF-4C33-BC9D-A762003DBB33}" type="pres">
      <dgm:prSet presAssocID="{41D2F7B5-9E09-40DC-86C2-EA92F6666007}" presName="node" presStyleLbl="vennNode1" presStyleIdx="4" presStyleCnt="6">
        <dgm:presLayoutVars>
          <dgm:bulletEnabled val="1"/>
        </dgm:presLayoutVars>
      </dgm:prSet>
      <dgm:spPr/>
      <dgm:t>
        <a:bodyPr/>
        <a:lstStyle/>
        <a:p>
          <a:endParaRPr lang="en-US"/>
        </a:p>
      </dgm:t>
    </dgm:pt>
    <dgm:pt modelId="{D1D9C163-C3CA-45D5-AA5B-A525FC9C7505}" type="pres">
      <dgm:prSet presAssocID="{17F90FC4-67D3-47A2-ADF2-943BDF140003}" presName="node" presStyleLbl="vennNode1" presStyleIdx="5" presStyleCnt="6">
        <dgm:presLayoutVars>
          <dgm:bulletEnabled val="1"/>
        </dgm:presLayoutVars>
      </dgm:prSet>
      <dgm:spPr/>
      <dgm:t>
        <a:bodyPr/>
        <a:lstStyle/>
        <a:p>
          <a:endParaRPr lang="en-US"/>
        </a:p>
      </dgm:t>
    </dgm:pt>
  </dgm:ptLst>
  <dgm:cxnLst>
    <dgm:cxn modelId="{E209D9C3-46FD-4065-AC90-4FADF08861C5}" type="presOf" srcId="{FB3C3967-2BB2-4940-BB83-C16E5EF513F6}" destId="{04D65117-AA64-4F26-82D5-863E3299EB80}" srcOrd="0" destOrd="0" presId="urn:microsoft.com/office/officeart/2005/8/layout/radial3"/>
    <dgm:cxn modelId="{EA0861D7-1435-47B8-8591-293B1D613001}" srcId="{0DF08309-A9A6-4BC1-959F-62B1692F8C14}" destId="{9AD86B55-2FAE-4866-915E-538574CB5725}" srcOrd="1" destOrd="0" parTransId="{B8DEAD33-4A98-47C3-8A11-8F5DA9D21CBE}" sibTransId="{B3D31B22-8C8E-459B-B862-51DC5731EC86}"/>
    <dgm:cxn modelId="{C4DF1567-1969-45C7-AAFC-C03F6767BE4B}" srcId="{0DF08309-A9A6-4BC1-959F-62B1692F8C14}" destId="{FB3C3967-2BB2-4940-BB83-C16E5EF513F6}" srcOrd="0" destOrd="0" parTransId="{8C8DB1D6-1088-47E8-98E0-9BC11A5C645F}" sibTransId="{F4D607BB-3C38-4FA2-AEBD-0C5FC9413D6F}"/>
    <dgm:cxn modelId="{1A87CD80-B698-4890-A196-990E9EEC17A2}" srcId="{0DF08309-A9A6-4BC1-959F-62B1692F8C14}" destId="{41D2F7B5-9E09-40DC-86C2-EA92F6666007}" srcOrd="3" destOrd="0" parTransId="{95DD0FD4-9EE8-4B2E-BC4A-C90964C223F3}" sibTransId="{9D8572E5-8711-4A52-AC52-AC1A4998BB39}"/>
    <dgm:cxn modelId="{A536FE4E-EBB0-4A4C-B2C4-E2837E41EEAF}" type="presOf" srcId="{41D2F7B5-9E09-40DC-86C2-EA92F6666007}" destId="{19C19607-C0AF-4C33-BC9D-A762003DBB33}" srcOrd="0" destOrd="0" presId="urn:microsoft.com/office/officeart/2005/8/layout/radial3"/>
    <dgm:cxn modelId="{04DFE72A-F4B0-48C6-9325-1BE9D7F70200}" type="presOf" srcId="{3B6B155C-B0E7-45F7-9DD8-24E04267A072}" destId="{D39AE632-0947-4477-AC75-B8BEA8665206}" srcOrd="0" destOrd="0" presId="urn:microsoft.com/office/officeart/2005/8/layout/radial3"/>
    <dgm:cxn modelId="{8450F3DA-4C4A-4893-BD09-F57CFEF2D727}" type="presOf" srcId="{17F90FC4-67D3-47A2-ADF2-943BDF140003}" destId="{D1D9C163-C3CA-45D5-AA5B-A525FC9C7505}" srcOrd="0" destOrd="0" presId="urn:microsoft.com/office/officeart/2005/8/layout/radial3"/>
    <dgm:cxn modelId="{7B12A84C-98AD-40E6-B481-7F3DBE8B5E69}" type="presOf" srcId="{0DF08309-A9A6-4BC1-959F-62B1692F8C14}" destId="{1E2E4889-62F8-452D-8C4C-9EDF09124483}" srcOrd="0" destOrd="0" presId="urn:microsoft.com/office/officeart/2005/8/layout/radial3"/>
    <dgm:cxn modelId="{B30837FF-962F-4E00-A4D6-5BCCBACF3E5D}" srcId="{989D8618-E6FD-4712-B183-9F5421FBE1AF}" destId="{0DF08309-A9A6-4BC1-959F-62B1692F8C14}" srcOrd="0" destOrd="0" parTransId="{17E2B455-D5B0-420A-B742-7B594302BF3B}" sibTransId="{63342EF7-14E6-426B-9874-160B8044F70C}"/>
    <dgm:cxn modelId="{9163C32E-7E06-4FF3-A1BD-82575C1F562D}" srcId="{0DF08309-A9A6-4BC1-959F-62B1692F8C14}" destId="{17F90FC4-67D3-47A2-ADF2-943BDF140003}" srcOrd="4" destOrd="0" parTransId="{B93AECB5-37B3-4B3D-B00B-0C7EA6B20345}" sibTransId="{D8A303C7-699F-474D-8926-298EDC8DC4DB}"/>
    <dgm:cxn modelId="{106C58FC-52BA-4E01-8E67-651A2F8A6C27}" type="presOf" srcId="{9AD86B55-2FAE-4866-915E-538574CB5725}" destId="{511106CE-DC24-40A6-B701-E76A24B56848}" srcOrd="0" destOrd="0" presId="urn:microsoft.com/office/officeart/2005/8/layout/radial3"/>
    <dgm:cxn modelId="{595D8ED3-3A87-4C3A-9E0E-9D34B6D059A3}" type="presOf" srcId="{989D8618-E6FD-4712-B183-9F5421FBE1AF}" destId="{08498A02-3507-4725-90C0-4F57C34CB5A1}" srcOrd="0" destOrd="0" presId="urn:microsoft.com/office/officeart/2005/8/layout/radial3"/>
    <dgm:cxn modelId="{3A56CB24-194A-4D85-BC5F-50FA28BA4EBA}" srcId="{0DF08309-A9A6-4BC1-959F-62B1692F8C14}" destId="{3B6B155C-B0E7-45F7-9DD8-24E04267A072}" srcOrd="2" destOrd="0" parTransId="{41E951B8-8AD1-4814-A57E-B0C41F2D5FBC}" sibTransId="{9D573715-B25F-42B1-8602-BDF7CB26ACDE}"/>
    <dgm:cxn modelId="{6AD3E13B-2A13-4A42-BF21-2460EBA1703C}" type="presParOf" srcId="{08498A02-3507-4725-90C0-4F57C34CB5A1}" destId="{63862853-D05D-4B86-B474-13205843C79F}" srcOrd="0" destOrd="0" presId="urn:microsoft.com/office/officeart/2005/8/layout/radial3"/>
    <dgm:cxn modelId="{C90B0803-DB40-44D2-8F31-1E797653CA6A}" type="presParOf" srcId="{63862853-D05D-4B86-B474-13205843C79F}" destId="{1E2E4889-62F8-452D-8C4C-9EDF09124483}" srcOrd="0" destOrd="0" presId="urn:microsoft.com/office/officeart/2005/8/layout/radial3"/>
    <dgm:cxn modelId="{68895A93-03C6-4051-A497-862E00665CDD}" type="presParOf" srcId="{63862853-D05D-4B86-B474-13205843C79F}" destId="{04D65117-AA64-4F26-82D5-863E3299EB80}" srcOrd="1" destOrd="0" presId="urn:microsoft.com/office/officeart/2005/8/layout/radial3"/>
    <dgm:cxn modelId="{3AD38E60-CFE1-474D-AECF-D890C7F8835F}" type="presParOf" srcId="{63862853-D05D-4B86-B474-13205843C79F}" destId="{511106CE-DC24-40A6-B701-E76A24B56848}" srcOrd="2" destOrd="0" presId="urn:microsoft.com/office/officeart/2005/8/layout/radial3"/>
    <dgm:cxn modelId="{644F3E67-BF0C-48E5-BBE6-D7FD0E88E105}" type="presParOf" srcId="{63862853-D05D-4B86-B474-13205843C79F}" destId="{D39AE632-0947-4477-AC75-B8BEA8665206}" srcOrd="3" destOrd="0" presId="urn:microsoft.com/office/officeart/2005/8/layout/radial3"/>
    <dgm:cxn modelId="{CDFB2AC3-5842-464F-A843-F002935F1D0D}" type="presParOf" srcId="{63862853-D05D-4B86-B474-13205843C79F}" destId="{19C19607-C0AF-4C33-BC9D-A762003DBB33}" srcOrd="4" destOrd="0" presId="urn:microsoft.com/office/officeart/2005/8/layout/radial3"/>
    <dgm:cxn modelId="{FE70FF71-4B13-4789-A663-D8B249DFD393}" type="presParOf" srcId="{63862853-D05D-4B86-B474-13205843C79F}" destId="{D1D9C163-C3CA-45D5-AA5B-A525FC9C7505}"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4A6CF3-E84E-441F-85B9-F315EF4D96FC}"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en-US"/>
        </a:p>
      </dgm:t>
    </dgm:pt>
    <dgm:pt modelId="{0AA9ADBC-9994-4F78-9FBE-4C974B17EB5C}">
      <dgm:prSet phldrT="[Text]"/>
      <dgm:spPr/>
      <dgm:t>
        <a:bodyPr/>
        <a:lstStyle/>
        <a:p>
          <a:r>
            <a:rPr lang="en-US" dirty="0" smtClean="0"/>
            <a:t>Sensitive</a:t>
          </a:r>
          <a:endParaRPr lang="en-US" dirty="0"/>
        </a:p>
      </dgm:t>
    </dgm:pt>
    <dgm:pt modelId="{501CC2FE-A45C-4BA7-9C01-FDCF05355784}" type="parTrans" cxnId="{685A2EDE-2585-419F-9017-32DB7EB37FB8}">
      <dgm:prSet/>
      <dgm:spPr/>
      <dgm:t>
        <a:bodyPr/>
        <a:lstStyle/>
        <a:p>
          <a:endParaRPr lang="en-US"/>
        </a:p>
      </dgm:t>
    </dgm:pt>
    <dgm:pt modelId="{5F4E280A-FCD6-4F36-BEE3-796DC5D42544}" type="sibTrans" cxnId="{685A2EDE-2585-419F-9017-32DB7EB37FB8}">
      <dgm:prSet/>
      <dgm:spPr/>
      <dgm:t>
        <a:bodyPr/>
        <a:lstStyle/>
        <a:p>
          <a:endParaRPr lang="en-US"/>
        </a:p>
      </dgm:t>
    </dgm:pt>
    <dgm:pt modelId="{4A8D4E24-1BF8-4089-8942-DA95E5975C3D}">
      <dgm:prSet phldrT="[Text]"/>
      <dgm:spPr/>
      <dgm:t>
        <a:bodyPr/>
        <a:lstStyle/>
        <a:p>
          <a:r>
            <a:rPr lang="en-US" dirty="0" smtClean="0"/>
            <a:t>Linear Regression</a:t>
          </a:r>
          <a:endParaRPr lang="en-US" dirty="0"/>
        </a:p>
      </dgm:t>
    </dgm:pt>
    <dgm:pt modelId="{54BE043C-93A0-423C-ADAA-2AE9D6E1A1F2}" type="parTrans" cxnId="{3D8D6047-7E8B-4665-9EC0-3F51128C2C91}">
      <dgm:prSet/>
      <dgm:spPr/>
      <dgm:t>
        <a:bodyPr/>
        <a:lstStyle/>
        <a:p>
          <a:endParaRPr lang="en-US"/>
        </a:p>
      </dgm:t>
    </dgm:pt>
    <dgm:pt modelId="{3401B4F8-EE0F-4DB5-AA61-55882D4E24B7}" type="sibTrans" cxnId="{3D8D6047-7E8B-4665-9EC0-3F51128C2C91}">
      <dgm:prSet/>
      <dgm:spPr/>
      <dgm:t>
        <a:bodyPr/>
        <a:lstStyle/>
        <a:p>
          <a:endParaRPr lang="en-US"/>
        </a:p>
      </dgm:t>
    </dgm:pt>
    <dgm:pt modelId="{468128D1-DC41-4A62-A668-E5C088979B30}">
      <dgm:prSet phldrT="[Text]"/>
      <dgm:spPr/>
      <dgm:t>
        <a:bodyPr/>
        <a:lstStyle/>
        <a:p>
          <a:endParaRPr lang="en-US"/>
        </a:p>
      </dgm:t>
    </dgm:pt>
    <dgm:pt modelId="{F91D7F93-BFC3-40C4-9E5D-621DB46C6065}" type="parTrans" cxnId="{13E708C7-644A-4192-B374-C91FE1CB6754}">
      <dgm:prSet/>
      <dgm:spPr/>
      <dgm:t>
        <a:bodyPr/>
        <a:lstStyle/>
        <a:p>
          <a:endParaRPr lang="en-US"/>
        </a:p>
      </dgm:t>
    </dgm:pt>
    <dgm:pt modelId="{D381483F-2CD4-4761-A350-2FB26DD8B2AC}" type="sibTrans" cxnId="{13E708C7-644A-4192-B374-C91FE1CB6754}">
      <dgm:prSet/>
      <dgm:spPr/>
      <dgm:t>
        <a:bodyPr/>
        <a:lstStyle/>
        <a:p>
          <a:endParaRPr lang="en-US"/>
        </a:p>
      </dgm:t>
    </dgm:pt>
    <dgm:pt modelId="{978B42FB-2ED4-4612-B569-506D69D9C53E}">
      <dgm:prSet phldrT="[Text]"/>
      <dgm:spPr/>
      <dgm:t>
        <a:bodyPr/>
        <a:lstStyle/>
        <a:p>
          <a:r>
            <a:rPr lang="en-US" dirty="0" smtClean="0"/>
            <a:t>Not sensitive</a:t>
          </a:r>
          <a:endParaRPr lang="en-US" dirty="0"/>
        </a:p>
      </dgm:t>
    </dgm:pt>
    <dgm:pt modelId="{CA670782-1CD7-46B2-8C85-0919D73300A8}" type="parTrans" cxnId="{89B42B84-92FD-40A9-B88F-103918DE66B8}">
      <dgm:prSet/>
      <dgm:spPr/>
      <dgm:t>
        <a:bodyPr/>
        <a:lstStyle/>
        <a:p>
          <a:endParaRPr lang="en-US"/>
        </a:p>
      </dgm:t>
    </dgm:pt>
    <dgm:pt modelId="{D5A08132-F45E-4906-919C-C955D275CB24}" type="sibTrans" cxnId="{89B42B84-92FD-40A9-B88F-103918DE66B8}">
      <dgm:prSet/>
      <dgm:spPr/>
      <dgm:t>
        <a:bodyPr/>
        <a:lstStyle/>
        <a:p>
          <a:endParaRPr lang="en-US"/>
        </a:p>
      </dgm:t>
    </dgm:pt>
    <dgm:pt modelId="{248DFBEE-05B0-4755-8BB6-26BB0FB3E1CE}">
      <dgm:prSet phldrT="[Text]"/>
      <dgm:spPr/>
      <dgm:t>
        <a:bodyPr/>
        <a:lstStyle/>
        <a:p>
          <a:r>
            <a:rPr lang="en-US" dirty="0" smtClean="0"/>
            <a:t>Tree Based Algorithm</a:t>
          </a:r>
          <a:endParaRPr lang="en-US" dirty="0"/>
        </a:p>
      </dgm:t>
    </dgm:pt>
    <dgm:pt modelId="{3EFD5A97-4AC8-4F02-97E2-6F9BE78CC089}" type="parTrans" cxnId="{2F2DEFF1-E25E-4BA0-B8BA-D2A04A81C565}">
      <dgm:prSet/>
      <dgm:spPr/>
      <dgm:t>
        <a:bodyPr/>
        <a:lstStyle/>
        <a:p>
          <a:endParaRPr lang="en-US"/>
        </a:p>
      </dgm:t>
    </dgm:pt>
    <dgm:pt modelId="{15A0A2D7-93E2-4906-B4A7-ADDC912E9724}" type="sibTrans" cxnId="{2F2DEFF1-E25E-4BA0-B8BA-D2A04A81C565}">
      <dgm:prSet/>
      <dgm:spPr/>
      <dgm:t>
        <a:bodyPr/>
        <a:lstStyle/>
        <a:p>
          <a:endParaRPr lang="en-US"/>
        </a:p>
      </dgm:t>
    </dgm:pt>
    <dgm:pt modelId="{8E1330E4-B200-4A40-A812-901C91F09716}">
      <dgm:prSet phldrT="[Text]"/>
      <dgm:spPr/>
      <dgm:t>
        <a:bodyPr/>
        <a:lstStyle/>
        <a:p>
          <a:r>
            <a:rPr lang="en-US" dirty="0" smtClean="0"/>
            <a:t>Logistic Regression</a:t>
          </a:r>
          <a:endParaRPr lang="en-US" dirty="0"/>
        </a:p>
      </dgm:t>
    </dgm:pt>
    <dgm:pt modelId="{6414CA08-518C-4B9D-AF8C-EE4318682889}" type="parTrans" cxnId="{D1345EDC-D9CF-4914-9C55-E3B87F645354}">
      <dgm:prSet/>
      <dgm:spPr/>
      <dgm:t>
        <a:bodyPr/>
        <a:lstStyle/>
        <a:p>
          <a:endParaRPr lang="en-US"/>
        </a:p>
      </dgm:t>
    </dgm:pt>
    <dgm:pt modelId="{D0EC10DF-8A9D-4BAB-B077-9A6732A8B65E}" type="sibTrans" cxnId="{D1345EDC-D9CF-4914-9C55-E3B87F645354}">
      <dgm:prSet/>
      <dgm:spPr/>
      <dgm:t>
        <a:bodyPr/>
        <a:lstStyle/>
        <a:p>
          <a:endParaRPr lang="en-US"/>
        </a:p>
      </dgm:t>
    </dgm:pt>
    <dgm:pt modelId="{6D4758E9-B8A9-4F1B-A5E2-536F19BDF276}">
      <dgm:prSet phldrT="[Text]"/>
      <dgm:spPr/>
      <dgm:t>
        <a:bodyPr/>
        <a:lstStyle/>
        <a:p>
          <a:r>
            <a:rPr lang="en-US" dirty="0" smtClean="0"/>
            <a:t>K-means</a:t>
          </a:r>
          <a:endParaRPr lang="en-US" dirty="0"/>
        </a:p>
      </dgm:t>
    </dgm:pt>
    <dgm:pt modelId="{F17D31A5-EF43-4C2D-A5D0-72B17D4EAD20}" type="parTrans" cxnId="{ACA9C0BA-F0B3-4E4E-BDED-C581231B7430}">
      <dgm:prSet/>
      <dgm:spPr/>
      <dgm:t>
        <a:bodyPr/>
        <a:lstStyle/>
        <a:p>
          <a:endParaRPr lang="en-US"/>
        </a:p>
      </dgm:t>
    </dgm:pt>
    <dgm:pt modelId="{E59369B2-00CB-4393-B173-CF101D93094E}" type="sibTrans" cxnId="{ACA9C0BA-F0B3-4E4E-BDED-C581231B7430}">
      <dgm:prSet/>
      <dgm:spPr/>
      <dgm:t>
        <a:bodyPr/>
        <a:lstStyle/>
        <a:p>
          <a:endParaRPr lang="en-US"/>
        </a:p>
      </dgm:t>
    </dgm:pt>
    <dgm:pt modelId="{23826F55-4009-40D0-A1E9-5BFEEBCB969E}">
      <dgm:prSet phldrT="[Text]"/>
      <dgm:spPr/>
      <dgm:t>
        <a:bodyPr/>
        <a:lstStyle/>
        <a:p>
          <a:r>
            <a:rPr lang="en-US" dirty="0" smtClean="0"/>
            <a:t>SVM</a:t>
          </a:r>
          <a:endParaRPr lang="en-US" dirty="0"/>
        </a:p>
      </dgm:t>
    </dgm:pt>
    <dgm:pt modelId="{62090303-6203-45B2-811E-13722CF41593}" type="parTrans" cxnId="{EEFA07DC-AAFD-446C-B02A-B3CD55C87742}">
      <dgm:prSet/>
      <dgm:spPr/>
      <dgm:t>
        <a:bodyPr/>
        <a:lstStyle/>
        <a:p>
          <a:endParaRPr lang="en-US"/>
        </a:p>
      </dgm:t>
    </dgm:pt>
    <dgm:pt modelId="{C2602A3E-5629-4F6B-BDEB-70BBEA0D6A4D}" type="sibTrans" cxnId="{EEFA07DC-AAFD-446C-B02A-B3CD55C87742}">
      <dgm:prSet/>
      <dgm:spPr/>
      <dgm:t>
        <a:bodyPr/>
        <a:lstStyle/>
        <a:p>
          <a:endParaRPr lang="en-US"/>
        </a:p>
      </dgm:t>
    </dgm:pt>
    <dgm:pt modelId="{E95616BC-66CA-430B-88A6-DEF146A6ED6F}">
      <dgm:prSet phldrT="[Text]"/>
      <dgm:spPr/>
      <dgm:t>
        <a:bodyPr/>
        <a:lstStyle/>
        <a:p>
          <a:endParaRPr lang="en-US"/>
        </a:p>
      </dgm:t>
    </dgm:pt>
    <dgm:pt modelId="{C1E75C70-B34F-4309-9AF3-1A697C00B02C}" type="parTrans" cxnId="{574E1972-349E-40B6-906F-762A66563161}">
      <dgm:prSet/>
      <dgm:spPr/>
      <dgm:t>
        <a:bodyPr/>
        <a:lstStyle/>
        <a:p>
          <a:endParaRPr lang="en-US"/>
        </a:p>
      </dgm:t>
    </dgm:pt>
    <dgm:pt modelId="{B06E4932-A1B5-4A31-BA0F-0D887E5FE472}" type="sibTrans" cxnId="{574E1972-349E-40B6-906F-762A66563161}">
      <dgm:prSet/>
      <dgm:spPr/>
      <dgm:t>
        <a:bodyPr/>
        <a:lstStyle/>
        <a:p>
          <a:endParaRPr lang="en-US"/>
        </a:p>
      </dgm:t>
    </dgm:pt>
    <dgm:pt modelId="{1FFB4D49-6095-42BC-BA96-89D6EDAAE89D}">
      <dgm:prSet phldrT="[Text]"/>
      <dgm:spPr/>
      <dgm:t>
        <a:bodyPr/>
        <a:lstStyle/>
        <a:p>
          <a:r>
            <a:rPr lang="en-US" dirty="0" smtClean="0"/>
            <a:t>Boosting Algorithm</a:t>
          </a:r>
          <a:endParaRPr lang="en-US" dirty="0"/>
        </a:p>
      </dgm:t>
    </dgm:pt>
    <dgm:pt modelId="{D7A9C141-E6FD-4D0F-A36C-24DAF87AA607}" type="parTrans" cxnId="{D8943267-57D3-44AD-B0BC-0C6F3AC049ED}">
      <dgm:prSet/>
      <dgm:spPr/>
      <dgm:t>
        <a:bodyPr/>
        <a:lstStyle/>
        <a:p>
          <a:endParaRPr lang="en-US"/>
        </a:p>
      </dgm:t>
    </dgm:pt>
    <dgm:pt modelId="{313BAD84-B03B-4E18-9908-37618C9F1BE5}" type="sibTrans" cxnId="{D8943267-57D3-44AD-B0BC-0C6F3AC049ED}">
      <dgm:prSet/>
      <dgm:spPr/>
      <dgm:t>
        <a:bodyPr/>
        <a:lstStyle/>
        <a:p>
          <a:endParaRPr lang="en-US"/>
        </a:p>
      </dgm:t>
    </dgm:pt>
    <dgm:pt modelId="{5B8FF30C-FE36-4448-8FEA-493501553834}" type="pres">
      <dgm:prSet presAssocID="{AB4A6CF3-E84E-441F-85B9-F315EF4D96FC}" presName="Name0" presStyleCnt="0">
        <dgm:presLayoutVars>
          <dgm:chMax val="3"/>
          <dgm:chPref val="3"/>
          <dgm:bulletEnabled val="1"/>
          <dgm:dir/>
          <dgm:animLvl val="lvl"/>
        </dgm:presLayoutVars>
      </dgm:prSet>
      <dgm:spPr/>
      <dgm:t>
        <a:bodyPr/>
        <a:lstStyle/>
        <a:p>
          <a:endParaRPr lang="en-US"/>
        </a:p>
      </dgm:t>
    </dgm:pt>
    <dgm:pt modelId="{C7658EE6-54F9-4FD4-954A-49162B3AEA4F}" type="pres">
      <dgm:prSet presAssocID="{AB4A6CF3-E84E-441F-85B9-F315EF4D96FC}" presName="arc1" presStyleLbl="node1" presStyleIdx="0" presStyleCnt="2"/>
      <dgm:spPr/>
    </dgm:pt>
    <dgm:pt modelId="{B19D7B5D-1DF9-402F-8CCE-1A5C42211D74}" type="pres">
      <dgm:prSet presAssocID="{AB4A6CF3-E84E-441F-85B9-F315EF4D96FC}" presName="arc3" presStyleLbl="node1" presStyleIdx="1" presStyleCnt="2"/>
      <dgm:spPr/>
    </dgm:pt>
    <dgm:pt modelId="{F8F0DB28-8F85-4AD0-A8EE-9063E239FCB7}" type="pres">
      <dgm:prSet presAssocID="{AB4A6CF3-E84E-441F-85B9-F315EF4D96FC}" presName="parentText2" presStyleLbl="revTx" presStyleIdx="0" presStyleCnt="2">
        <dgm:presLayoutVars>
          <dgm:chMax val="4"/>
          <dgm:chPref val="3"/>
          <dgm:bulletEnabled val="1"/>
        </dgm:presLayoutVars>
      </dgm:prSet>
      <dgm:spPr/>
      <dgm:t>
        <a:bodyPr/>
        <a:lstStyle/>
        <a:p>
          <a:endParaRPr lang="en-US"/>
        </a:p>
      </dgm:t>
    </dgm:pt>
    <dgm:pt modelId="{0E545C7F-956E-4F32-BC5C-CBF78F991BAD}" type="pres">
      <dgm:prSet presAssocID="{AB4A6CF3-E84E-441F-85B9-F315EF4D96FC}" presName="middleComposite" presStyleCnt="0"/>
      <dgm:spPr/>
    </dgm:pt>
    <dgm:pt modelId="{2886E208-B9AF-4EEB-B1AF-D791954B24AB}" type="pres">
      <dgm:prSet presAssocID="{248DFBEE-05B0-4755-8BB6-26BB0FB3E1CE}" presName="circ1" presStyleLbl="vennNode1" presStyleIdx="0" presStyleCnt="11"/>
      <dgm:spPr/>
      <dgm:t>
        <a:bodyPr/>
        <a:lstStyle/>
        <a:p>
          <a:endParaRPr lang="en-US"/>
        </a:p>
      </dgm:t>
    </dgm:pt>
    <dgm:pt modelId="{FE16F476-DD97-4979-B814-F84358B2C108}" type="pres">
      <dgm:prSet presAssocID="{248DFBEE-05B0-4755-8BB6-26BB0FB3E1CE}" presName="circ1Tx" presStyleLbl="revTx" presStyleIdx="0" presStyleCnt="2">
        <dgm:presLayoutVars>
          <dgm:chMax val="0"/>
          <dgm:chPref val="0"/>
        </dgm:presLayoutVars>
      </dgm:prSet>
      <dgm:spPr/>
      <dgm:t>
        <a:bodyPr/>
        <a:lstStyle/>
        <a:p>
          <a:endParaRPr lang="en-US"/>
        </a:p>
      </dgm:t>
    </dgm:pt>
    <dgm:pt modelId="{280E3C96-3E45-4A3D-8CF3-650F4B27E0DE}" type="pres">
      <dgm:prSet presAssocID="{1FFB4D49-6095-42BC-BA96-89D6EDAAE89D}" presName="circ2" presStyleLbl="vennNode1" presStyleIdx="1" presStyleCnt="11"/>
      <dgm:spPr/>
      <dgm:t>
        <a:bodyPr/>
        <a:lstStyle/>
        <a:p>
          <a:endParaRPr lang="en-US"/>
        </a:p>
      </dgm:t>
    </dgm:pt>
    <dgm:pt modelId="{5896BFB7-C727-4348-BCAB-52E15FC00480}" type="pres">
      <dgm:prSet presAssocID="{1FFB4D49-6095-42BC-BA96-89D6EDAAE89D}" presName="circ2Tx" presStyleLbl="revTx" presStyleIdx="0" presStyleCnt="2">
        <dgm:presLayoutVars>
          <dgm:chMax val="0"/>
          <dgm:chPref val="0"/>
        </dgm:presLayoutVars>
      </dgm:prSet>
      <dgm:spPr/>
      <dgm:t>
        <a:bodyPr/>
        <a:lstStyle/>
        <a:p>
          <a:endParaRPr lang="en-US"/>
        </a:p>
      </dgm:t>
    </dgm:pt>
    <dgm:pt modelId="{56E4AB63-F1F7-4832-88DC-D7D0AA9B22DF}" type="pres">
      <dgm:prSet presAssocID="{AB4A6CF3-E84E-441F-85B9-F315EF4D96FC}" presName="leftComposite" presStyleCnt="0"/>
      <dgm:spPr/>
    </dgm:pt>
    <dgm:pt modelId="{9353DCC6-BCBA-47EE-BAB3-5D0D61CEDD48}" type="pres">
      <dgm:prSet presAssocID="{4A8D4E24-1BF8-4089-8942-DA95E5975C3D}" presName="childText1_1" presStyleLbl="vennNode1" presStyleIdx="2" presStyleCnt="11">
        <dgm:presLayoutVars>
          <dgm:chMax val="0"/>
          <dgm:chPref val="0"/>
        </dgm:presLayoutVars>
      </dgm:prSet>
      <dgm:spPr/>
      <dgm:t>
        <a:bodyPr/>
        <a:lstStyle/>
        <a:p>
          <a:endParaRPr lang="en-US"/>
        </a:p>
      </dgm:t>
    </dgm:pt>
    <dgm:pt modelId="{C8E48330-84EE-483E-A66D-3B01DB6E434D}" type="pres">
      <dgm:prSet presAssocID="{4A8D4E24-1BF8-4089-8942-DA95E5975C3D}" presName="ellipse1" presStyleLbl="vennNode1" presStyleIdx="3" presStyleCnt="11"/>
      <dgm:spPr/>
    </dgm:pt>
    <dgm:pt modelId="{65B3105A-3DB4-43A6-BC13-A217594333D1}" type="pres">
      <dgm:prSet presAssocID="{4A8D4E24-1BF8-4089-8942-DA95E5975C3D}" presName="ellipse2" presStyleLbl="vennNode1" presStyleIdx="4" presStyleCnt="11"/>
      <dgm:spPr/>
    </dgm:pt>
    <dgm:pt modelId="{D376AC7C-8237-48E3-A9A0-0249EA39B275}" type="pres">
      <dgm:prSet presAssocID="{8E1330E4-B200-4A40-A812-901C91F09716}" presName="childText1_2" presStyleLbl="vennNode1" presStyleIdx="5" presStyleCnt="11">
        <dgm:presLayoutVars>
          <dgm:chMax val="0"/>
          <dgm:chPref val="0"/>
        </dgm:presLayoutVars>
      </dgm:prSet>
      <dgm:spPr/>
      <dgm:t>
        <a:bodyPr/>
        <a:lstStyle/>
        <a:p>
          <a:endParaRPr lang="en-US"/>
        </a:p>
      </dgm:t>
    </dgm:pt>
    <dgm:pt modelId="{ACDFB210-EA9B-4D52-BACA-DDACFA575223}" type="pres">
      <dgm:prSet presAssocID="{8E1330E4-B200-4A40-A812-901C91F09716}" presName="ellipse3" presStyleLbl="vennNode1" presStyleIdx="6" presStyleCnt="11"/>
      <dgm:spPr/>
    </dgm:pt>
    <dgm:pt modelId="{22C3A357-A5CD-4338-8655-3DDF22DF011A}" type="pres">
      <dgm:prSet presAssocID="{23826F55-4009-40D0-A1E9-5BFEEBCB969E}" presName="childText1_3" presStyleLbl="vennNode1" presStyleIdx="7" presStyleCnt="11">
        <dgm:presLayoutVars>
          <dgm:chMax val="0"/>
          <dgm:chPref val="0"/>
        </dgm:presLayoutVars>
      </dgm:prSet>
      <dgm:spPr/>
      <dgm:t>
        <a:bodyPr/>
        <a:lstStyle/>
        <a:p>
          <a:endParaRPr lang="en-US"/>
        </a:p>
      </dgm:t>
    </dgm:pt>
    <dgm:pt modelId="{AF6B1289-3112-4629-814C-E80811A16651}" type="pres">
      <dgm:prSet presAssocID="{6D4758E9-B8A9-4F1B-A5E2-536F19BDF276}" presName="childText1_4" presStyleLbl="vennNode1" presStyleIdx="8" presStyleCnt="11">
        <dgm:presLayoutVars>
          <dgm:chMax val="0"/>
          <dgm:chPref val="0"/>
        </dgm:presLayoutVars>
      </dgm:prSet>
      <dgm:spPr/>
      <dgm:t>
        <a:bodyPr/>
        <a:lstStyle/>
        <a:p>
          <a:endParaRPr lang="en-US"/>
        </a:p>
      </dgm:t>
    </dgm:pt>
    <dgm:pt modelId="{390EF844-9DF3-43D0-8295-6AD63D4C1C45}" type="pres">
      <dgm:prSet presAssocID="{6D4758E9-B8A9-4F1B-A5E2-536F19BDF276}" presName="ellipse4" presStyleLbl="vennNode1" presStyleIdx="9" presStyleCnt="11"/>
      <dgm:spPr/>
    </dgm:pt>
    <dgm:pt modelId="{6FC8F079-C1DD-4034-8F57-D35095006B19}" type="pres">
      <dgm:prSet presAssocID="{6D4758E9-B8A9-4F1B-A5E2-536F19BDF276}" presName="ellipse5" presStyleLbl="vennNode1" presStyleIdx="10" presStyleCnt="11"/>
      <dgm:spPr/>
    </dgm:pt>
    <dgm:pt modelId="{8323D733-9502-4BD4-8F69-DA2862131801}" type="pres">
      <dgm:prSet presAssocID="{AB4A6CF3-E84E-441F-85B9-F315EF4D96FC}" presName="parentText1" presStyleLbl="revTx" presStyleIdx="1" presStyleCnt="2">
        <dgm:presLayoutVars>
          <dgm:chMax val="4"/>
          <dgm:chPref val="3"/>
          <dgm:bulletEnabled val="1"/>
        </dgm:presLayoutVars>
      </dgm:prSet>
      <dgm:spPr/>
      <dgm:t>
        <a:bodyPr/>
        <a:lstStyle/>
        <a:p>
          <a:endParaRPr lang="en-US"/>
        </a:p>
      </dgm:t>
    </dgm:pt>
  </dgm:ptLst>
  <dgm:cxnLst>
    <dgm:cxn modelId="{FD0A4A9B-DB06-4167-A4B7-1DD27F6316A4}" type="presOf" srcId="{248DFBEE-05B0-4755-8BB6-26BB0FB3E1CE}" destId="{2886E208-B9AF-4EEB-B1AF-D791954B24AB}" srcOrd="0" destOrd="0" presId="urn:microsoft.com/office/officeart/2009/3/layout/PhasedProcess"/>
    <dgm:cxn modelId="{685A2EDE-2585-419F-9017-32DB7EB37FB8}" srcId="{AB4A6CF3-E84E-441F-85B9-F315EF4D96FC}" destId="{0AA9ADBC-9994-4F78-9FBE-4C974B17EB5C}" srcOrd="0" destOrd="0" parTransId="{501CC2FE-A45C-4BA7-9C01-FDCF05355784}" sibTransId="{5F4E280A-FCD6-4F36-BEE3-796DC5D42544}"/>
    <dgm:cxn modelId="{ACA9C0BA-F0B3-4E4E-BDED-C581231B7430}" srcId="{0AA9ADBC-9994-4F78-9FBE-4C974B17EB5C}" destId="{6D4758E9-B8A9-4F1B-A5E2-536F19BDF276}" srcOrd="3" destOrd="0" parTransId="{F17D31A5-EF43-4C2D-A5D0-72B17D4EAD20}" sibTransId="{E59369B2-00CB-4393-B173-CF101D93094E}"/>
    <dgm:cxn modelId="{B836D2DE-8745-47F0-9394-8A49721C719C}" type="presOf" srcId="{AB4A6CF3-E84E-441F-85B9-F315EF4D96FC}" destId="{5B8FF30C-FE36-4448-8FEA-493501553834}" srcOrd="0" destOrd="0" presId="urn:microsoft.com/office/officeart/2009/3/layout/PhasedProcess"/>
    <dgm:cxn modelId="{13E708C7-644A-4192-B374-C91FE1CB6754}" srcId="{0AA9ADBC-9994-4F78-9FBE-4C974B17EB5C}" destId="{468128D1-DC41-4A62-A668-E5C088979B30}" srcOrd="4" destOrd="0" parTransId="{F91D7F93-BFC3-40C4-9E5D-621DB46C6065}" sibTransId="{D381483F-2CD4-4761-A350-2FB26DD8B2AC}"/>
    <dgm:cxn modelId="{89B42B84-92FD-40A9-B88F-103918DE66B8}" srcId="{AB4A6CF3-E84E-441F-85B9-F315EF4D96FC}" destId="{978B42FB-2ED4-4612-B569-506D69D9C53E}" srcOrd="1" destOrd="0" parTransId="{CA670782-1CD7-46B2-8C85-0919D73300A8}" sibTransId="{D5A08132-F45E-4906-919C-C955D275CB24}"/>
    <dgm:cxn modelId="{FC1583E7-ACB2-48C4-AEF5-BE47DE143AD1}" type="presOf" srcId="{4A8D4E24-1BF8-4089-8942-DA95E5975C3D}" destId="{9353DCC6-BCBA-47EE-BAB3-5D0D61CEDD48}" srcOrd="0" destOrd="0" presId="urn:microsoft.com/office/officeart/2009/3/layout/PhasedProcess"/>
    <dgm:cxn modelId="{CCCDD201-EC2A-496D-B050-3B0C2B7C23ED}" type="presOf" srcId="{6D4758E9-B8A9-4F1B-A5E2-536F19BDF276}" destId="{AF6B1289-3112-4629-814C-E80811A16651}" srcOrd="0" destOrd="0" presId="urn:microsoft.com/office/officeart/2009/3/layout/PhasedProcess"/>
    <dgm:cxn modelId="{A5105975-98D3-4D2E-8CC6-8AA66F2C9F2B}" type="presOf" srcId="{23826F55-4009-40D0-A1E9-5BFEEBCB969E}" destId="{22C3A357-A5CD-4338-8655-3DDF22DF011A}" srcOrd="0" destOrd="0" presId="urn:microsoft.com/office/officeart/2009/3/layout/PhasedProcess"/>
    <dgm:cxn modelId="{AC12C01E-140B-447F-B9E6-D8DDC7E8B131}" type="presOf" srcId="{1FFB4D49-6095-42BC-BA96-89D6EDAAE89D}" destId="{5896BFB7-C727-4348-BCAB-52E15FC00480}" srcOrd="1" destOrd="0" presId="urn:microsoft.com/office/officeart/2009/3/layout/PhasedProcess"/>
    <dgm:cxn modelId="{E480C1A9-640F-4C44-8C32-AC1A1312D833}" type="presOf" srcId="{8E1330E4-B200-4A40-A812-901C91F09716}" destId="{D376AC7C-8237-48E3-A9A0-0249EA39B275}" srcOrd="0" destOrd="0" presId="urn:microsoft.com/office/officeart/2009/3/layout/PhasedProcess"/>
    <dgm:cxn modelId="{CDAAEACA-A36D-4558-BC52-74D7876CD902}" type="presOf" srcId="{0AA9ADBC-9994-4F78-9FBE-4C974B17EB5C}" destId="{8323D733-9502-4BD4-8F69-DA2862131801}" srcOrd="0" destOrd="0" presId="urn:microsoft.com/office/officeart/2009/3/layout/PhasedProcess"/>
    <dgm:cxn modelId="{574E1972-349E-40B6-906F-762A66563161}" srcId="{0AA9ADBC-9994-4F78-9FBE-4C974B17EB5C}" destId="{E95616BC-66CA-430B-88A6-DEF146A6ED6F}" srcOrd="5" destOrd="0" parTransId="{C1E75C70-B34F-4309-9AF3-1A697C00B02C}" sibTransId="{B06E4932-A1B5-4A31-BA0F-0D887E5FE472}"/>
    <dgm:cxn modelId="{D8943267-57D3-44AD-B0BC-0C6F3AC049ED}" srcId="{978B42FB-2ED4-4612-B569-506D69D9C53E}" destId="{1FFB4D49-6095-42BC-BA96-89D6EDAAE89D}" srcOrd="1" destOrd="0" parTransId="{D7A9C141-E6FD-4D0F-A36C-24DAF87AA607}" sibTransId="{313BAD84-B03B-4E18-9908-37618C9F1BE5}"/>
    <dgm:cxn modelId="{1B18B82D-9793-47FF-89DD-E35CE0AD95AF}" type="presOf" srcId="{978B42FB-2ED4-4612-B569-506D69D9C53E}" destId="{F8F0DB28-8F85-4AD0-A8EE-9063E239FCB7}" srcOrd="0" destOrd="0" presId="urn:microsoft.com/office/officeart/2009/3/layout/PhasedProcess"/>
    <dgm:cxn modelId="{D1345EDC-D9CF-4914-9C55-E3B87F645354}" srcId="{0AA9ADBC-9994-4F78-9FBE-4C974B17EB5C}" destId="{8E1330E4-B200-4A40-A812-901C91F09716}" srcOrd="1" destOrd="0" parTransId="{6414CA08-518C-4B9D-AF8C-EE4318682889}" sibTransId="{D0EC10DF-8A9D-4BAB-B077-9A6732A8B65E}"/>
    <dgm:cxn modelId="{EEFA07DC-AAFD-446C-B02A-B3CD55C87742}" srcId="{0AA9ADBC-9994-4F78-9FBE-4C974B17EB5C}" destId="{23826F55-4009-40D0-A1E9-5BFEEBCB969E}" srcOrd="2" destOrd="0" parTransId="{62090303-6203-45B2-811E-13722CF41593}" sibTransId="{C2602A3E-5629-4F6B-BDEB-70BBEA0D6A4D}"/>
    <dgm:cxn modelId="{65DB9662-CCCC-4791-B12F-0B39D678A0BE}" type="presOf" srcId="{248DFBEE-05B0-4755-8BB6-26BB0FB3E1CE}" destId="{FE16F476-DD97-4979-B814-F84358B2C108}" srcOrd="1" destOrd="0" presId="urn:microsoft.com/office/officeart/2009/3/layout/PhasedProcess"/>
    <dgm:cxn modelId="{1F39E501-2CFF-4266-8D2E-CE3C3C8DCB66}" type="presOf" srcId="{1FFB4D49-6095-42BC-BA96-89D6EDAAE89D}" destId="{280E3C96-3E45-4A3D-8CF3-650F4B27E0DE}" srcOrd="0" destOrd="0" presId="urn:microsoft.com/office/officeart/2009/3/layout/PhasedProcess"/>
    <dgm:cxn modelId="{2F2DEFF1-E25E-4BA0-B8BA-D2A04A81C565}" srcId="{978B42FB-2ED4-4612-B569-506D69D9C53E}" destId="{248DFBEE-05B0-4755-8BB6-26BB0FB3E1CE}" srcOrd="0" destOrd="0" parTransId="{3EFD5A97-4AC8-4F02-97E2-6F9BE78CC089}" sibTransId="{15A0A2D7-93E2-4906-B4A7-ADDC912E9724}"/>
    <dgm:cxn modelId="{3D8D6047-7E8B-4665-9EC0-3F51128C2C91}" srcId="{0AA9ADBC-9994-4F78-9FBE-4C974B17EB5C}" destId="{4A8D4E24-1BF8-4089-8942-DA95E5975C3D}" srcOrd="0" destOrd="0" parTransId="{54BE043C-93A0-423C-ADAA-2AE9D6E1A1F2}" sibTransId="{3401B4F8-EE0F-4DB5-AA61-55882D4E24B7}"/>
    <dgm:cxn modelId="{4B478322-AAF9-4642-936A-CDDDCC4144EA}" type="presParOf" srcId="{5B8FF30C-FE36-4448-8FEA-493501553834}" destId="{C7658EE6-54F9-4FD4-954A-49162B3AEA4F}" srcOrd="0" destOrd="0" presId="urn:microsoft.com/office/officeart/2009/3/layout/PhasedProcess"/>
    <dgm:cxn modelId="{25B12588-E4D2-4B38-83DE-80215BB169E1}" type="presParOf" srcId="{5B8FF30C-FE36-4448-8FEA-493501553834}" destId="{B19D7B5D-1DF9-402F-8CCE-1A5C42211D74}" srcOrd="1" destOrd="0" presId="urn:microsoft.com/office/officeart/2009/3/layout/PhasedProcess"/>
    <dgm:cxn modelId="{762A45B7-D1EE-42F9-9739-C35CA7249D47}" type="presParOf" srcId="{5B8FF30C-FE36-4448-8FEA-493501553834}" destId="{F8F0DB28-8F85-4AD0-A8EE-9063E239FCB7}" srcOrd="2" destOrd="0" presId="urn:microsoft.com/office/officeart/2009/3/layout/PhasedProcess"/>
    <dgm:cxn modelId="{521A458B-F354-4917-A848-5EE692B83B48}" type="presParOf" srcId="{5B8FF30C-FE36-4448-8FEA-493501553834}" destId="{0E545C7F-956E-4F32-BC5C-CBF78F991BAD}" srcOrd="3" destOrd="0" presId="urn:microsoft.com/office/officeart/2009/3/layout/PhasedProcess"/>
    <dgm:cxn modelId="{90969E8A-DE1A-4DB5-815D-9E9535416BF0}" type="presParOf" srcId="{0E545C7F-956E-4F32-BC5C-CBF78F991BAD}" destId="{2886E208-B9AF-4EEB-B1AF-D791954B24AB}" srcOrd="0" destOrd="0" presId="urn:microsoft.com/office/officeart/2009/3/layout/PhasedProcess"/>
    <dgm:cxn modelId="{554AEEA9-A562-4E01-A872-E2ED24DA55DF}" type="presParOf" srcId="{0E545C7F-956E-4F32-BC5C-CBF78F991BAD}" destId="{FE16F476-DD97-4979-B814-F84358B2C108}" srcOrd="1" destOrd="0" presId="urn:microsoft.com/office/officeart/2009/3/layout/PhasedProcess"/>
    <dgm:cxn modelId="{CA9ED881-4DCE-4A9A-8F92-93CFDEE5C7A2}" type="presParOf" srcId="{0E545C7F-956E-4F32-BC5C-CBF78F991BAD}" destId="{280E3C96-3E45-4A3D-8CF3-650F4B27E0DE}" srcOrd="2" destOrd="0" presId="urn:microsoft.com/office/officeart/2009/3/layout/PhasedProcess"/>
    <dgm:cxn modelId="{9BD08BAD-569E-407E-AB64-8A5D20D1BB14}" type="presParOf" srcId="{0E545C7F-956E-4F32-BC5C-CBF78F991BAD}" destId="{5896BFB7-C727-4348-BCAB-52E15FC00480}" srcOrd="3" destOrd="0" presId="urn:microsoft.com/office/officeart/2009/3/layout/PhasedProcess"/>
    <dgm:cxn modelId="{DA373674-24A5-417F-A980-8EB1679430A9}" type="presParOf" srcId="{5B8FF30C-FE36-4448-8FEA-493501553834}" destId="{56E4AB63-F1F7-4832-88DC-D7D0AA9B22DF}" srcOrd="4" destOrd="0" presId="urn:microsoft.com/office/officeart/2009/3/layout/PhasedProcess"/>
    <dgm:cxn modelId="{D862FD99-20A9-418F-B98C-F50C3430D89B}" type="presParOf" srcId="{56E4AB63-F1F7-4832-88DC-D7D0AA9B22DF}" destId="{9353DCC6-BCBA-47EE-BAB3-5D0D61CEDD48}" srcOrd="0" destOrd="0" presId="urn:microsoft.com/office/officeart/2009/3/layout/PhasedProcess"/>
    <dgm:cxn modelId="{0FC220FA-70F1-4769-AF70-A1D04F8E47A5}" type="presParOf" srcId="{56E4AB63-F1F7-4832-88DC-D7D0AA9B22DF}" destId="{C8E48330-84EE-483E-A66D-3B01DB6E434D}" srcOrd="1" destOrd="0" presId="urn:microsoft.com/office/officeart/2009/3/layout/PhasedProcess"/>
    <dgm:cxn modelId="{F96DB42F-36A9-4308-A59D-0B6D4F97EEB5}" type="presParOf" srcId="{56E4AB63-F1F7-4832-88DC-D7D0AA9B22DF}" destId="{65B3105A-3DB4-43A6-BC13-A217594333D1}" srcOrd="2" destOrd="0" presId="urn:microsoft.com/office/officeart/2009/3/layout/PhasedProcess"/>
    <dgm:cxn modelId="{2CDA4685-3290-4589-845F-7186F7CF2688}" type="presParOf" srcId="{56E4AB63-F1F7-4832-88DC-D7D0AA9B22DF}" destId="{D376AC7C-8237-48E3-A9A0-0249EA39B275}" srcOrd="3" destOrd="0" presId="urn:microsoft.com/office/officeart/2009/3/layout/PhasedProcess"/>
    <dgm:cxn modelId="{9228DE66-E21C-476A-8757-F1F84A7E1F78}" type="presParOf" srcId="{56E4AB63-F1F7-4832-88DC-D7D0AA9B22DF}" destId="{ACDFB210-EA9B-4D52-BACA-DDACFA575223}" srcOrd="4" destOrd="0" presId="urn:microsoft.com/office/officeart/2009/3/layout/PhasedProcess"/>
    <dgm:cxn modelId="{25D5FED6-3F4B-4FCD-9B52-2CE0CF6EB49E}" type="presParOf" srcId="{56E4AB63-F1F7-4832-88DC-D7D0AA9B22DF}" destId="{22C3A357-A5CD-4338-8655-3DDF22DF011A}" srcOrd="5" destOrd="0" presId="urn:microsoft.com/office/officeart/2009/3/layout/PhasedProcess"/>
    <dgm:cxn modelId="{FB3757F2-CD2C-4C3D-9B16-07E4E3802FCE}" type="presParOf" srcId="{56E4AB63-F1F7-4832-88DC-D7D0AA9B22DF}" destId="{AF6B1289-3112-4629-814C-E80811A16651}" srcOrd="6" destOrd="0" presId="urn:microsoft.com/office/officeart/2009/3/layout/PhasedProcess"/>
    <dgm:cxn modelId="{43B3BDED-74A0-44F5-ABF7-EA636DB38770}" type="presParOf" srcId="{56E4AB63-F1F7-4832-88DC-D7D0AA9B22DF}" destId="{390EF844-9DF3-43D0-8295-6AD63D4C1C45}" srcOrd="7" destOrd="0" presId="urn:microsoft.com/office/officeart/2009/3/layout/PhasedProcess"/>
    <dgm:cxn modelId="{BE7000C5-1C63-42FD-ABC6-CA937759BC3B}" type="presParOf" srcId="{56E4AB63-F1F7-4832-88DC-D7D0AA9B22DF}" destId="{6FC8F079-C1DD-4034-8F57-D35095006B19}" srcOrd="8" destOrd="0" presId="urn:microsoft.com/office/officeart/2009/3/layout/PhasedProcess"/>
    <dgm:cxn modelId="{7546F80E-8985-4669-A619-0AF0630CFA8F}" type="presParOf" srcId="{5B8FF30C-FE36-4448-8FEA-493501553834}" destId="{8323D733-9502-4BD4-8F69-DA2862131801}" srcOrd="5"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88E653-6D25-45D0-8A74-35D2AC252E6B}" type="doc">
      <dgm:prSet loTypeId="urn:microsoft.com/office/officeart/2005/8/layout/arrow2" loCatId="process" qsTypeId="urn:microsoft.com/office/officeart/2005/8/quickstyle/3d3" qsCatId="3D" csTypeId="urn:microsoft.com/office/officeart/2005/8/colors/accent0_1" csCatId="mainScheme" phldr="1"/>
      <dgm:spPr/>
    </dgm:pt>
    <dgm:pt modelId="{994B6C6E-0726-45E8-9C29-22DB93FAB68E}">
      <dgm:prSet phldrT="[Text]" custT="1"/>
      <dgm:spPr/>
      <dgm:t>
        <a:bodyPr/>
        <a:lstStyle/>
        <a:p>
          <a:r>
            <a:rPr lang="en-US" sz="1000" b="1" dirty="0" smtClean="0"/>
            <a:t>Gradient Descent Based Algorithms</a:t>
          </a:r>
          <a:endParaRPr lang="en-US" sz="1000" dirty="0"/>
        </a:p>
      </dgm:t>
    </dgm:pt>
    <dgm:pt modelId="{12254428-1EA9-4496-B6BB-81776787C683}" type="parTrans" cxnId="{E4BDE5AF-BDBE-4FB5-B79E-9F0D55DCCED6}">
      <dgm:prSet/>
      <dgm:spPr/>
      <dgm:t>
        <a:bodyPr/>
        <a:lstStyle/>
        <a:p>
          <a:endParaRPr lang="en-US"/>
        </a:p>
      </dgm:t>
    </dgm:pt>
    <dgm:pt modelId="{1EED2BE5-8457-4BC3-A0A5-159705725CBB}" type="sibTrans" cxnId="{E4BDE5AF-BDBE-4FB5-B79E-9F0D55DCCED6}">
      <dgm:prSet/>
      <dgm:spPr/>
      <dgm:t>
        <a:bodyPr/>
        <a:lstStyle/>
        <a:p>
          <a:endParaRPr lang="en-US"/>
        </a:p>
      </dgm:t>
    </dgm:pt>
    <dgm:pt modelId="{B17A85E0-AB8E-4E58-A330-B540C9853A47}">
      <dgm:prSet phldrT="[Text]" custT="1"/>
      <dgm:spPr/>
      <dgm:t>
        <a:bodyPr/>
        <a:lstStyle/>
        <a:p>
          <a:r>
            <a:rPr lang="en-US" sz="1000" b="1" dirty="0" smtClean="0"/>
            <a:t>Distance-Based Algorithms</a:t>
          </a:r>
          <a:endParaRPr lang="en-US" sz="1000" dirty="0"/>
        </a:p>
      </dgm:t>
    </dgm:pt>
    <dgm:pt modelId="{79BEC9E3-7CC0-4BB7-8D9D-20502C65423A}" type="parTrans" cxnId="{6089F3B1-1FEF-40DE-9A5D-9F07A91D67FD}">
      <dgm:prSet/>
      <dgm:spPr/>
      <dgm:t>
        <a:bodyPr/>
        <a:lstStyle/>
        <a:p>
          <a:endParaRPr lang="en-US"/>
        </a:p>
      </dgm:t>
    </dgm:pt>
    <dgm:pt modelId="{787A8937-93EB-4396-8B87-0338DB96437F}" type="sibTrans" cxnId="{6089F3B1-1FEF-40DE-9A5D-9F07A91D67FD}">
      <dgm:prSet/>
      <dgm:spPr/>
      <dgm:t>
        <a:bodyPr/>
        <a:lstStyle/>
        <a:p>
          <a:endParaRPr lang="en-US"/>
        </a:p>
      </dgm:t>
    </dgm:pt>
    <dgm:pt modelId="{5D93BCB2-0D06-4F5D-8439-B77B202C8BE4}">
      <dgm:prSet phldrT="[Text]" custT="1"/>
      <dgm:spPr/>
      <dgm:t>
        <a:bodyPr/>
        <a:lstStyle/>
        <a:p>
          <a:r>
            <a:rPr lang="en-US" sz="1000" dirty="0" smtClean="0"/>
            <a:t>Neural Networks</a:t>
          </a:r>
          <a:endParaRPr lang="en-US" sz="1000" dirty="0"/>
        </a:p>
      </dgm:t>
    </dgm:pt>
    <dgm:pt modelId="{30D0F2E1-7B4E-4FA7-BCE5-1CA74BF0D897}" type="parTrans" cxnId="{620A9AAC-5A50-4898-BD0D-70CEAD630E82}">
      <dgm:prSet/>
      <dgm:spPr/>
      <dgm:t>
        <a:bodyPr/>
        <a:lstStyle/>
        <a:p>
          <a:endParaRPr lang="en-US"/>
        </a:p>
      </dgm:t>
    </dgm:pt>
    <dgm:pt modelId="{E4D0FC06-4A67-410A-A39A-867317281C35}" type="sibTrans" cxnId="{620A9AAC-5A50-4898-BD0D-70CEAD630E82}">
      <dgm:prSet/>
      <dgm:spPr/>
      <dgm:t>
        <a:bodyPr/>
        <a:lstStyle/>
        <a:p>
          <a:endParaRPr lang="en-US"/>
        </a:p>
      </dgm:t>
    </dgm:pt>
    <dgm:pt modelId="{2983EC5D-307A-4096-84D8-564874ADEC0A}" type="pres">
      <dgm:prSet presAssocID="{6388E653-6D25-45D0-8A74-35D2AC252E6B}" presName="arrowDiagram" presStyleCnt="0">
        <dgm:presLayoutVars>
          <dgm:chMax val="5"/>
          <dgm:dir/>
          <dgm:resizeHandles val="exact"/>
        </dgm:presLayoutVars>
      </dgm:prSet>
      <dgm:spPr/>
    </dgm:pt>
    <dgm:pt modelId="{8C43E53B-E37E-4EFC-90C7-0A4B740C0E21}" type="pres">
      <dgm:prSet presAssocID="{6388E653-6D25-45D0-8A74-35D2AC252E6B}" presName="arrow" presStyleLbl="bgShp" presStyleIdx="0" presStyleCnt="1"/>
      <dgm:spPr>
        <a:solidFill>
          <a:schemeClr val="accent2">
            <a:lumMod val="75000"/>
          </a:schemeClr>
        </a:solidFill>
      </dgm:spPr>
      <dgm:t>
        <a:bodyPr/>
        <a:lstStyle/>
        <a:p>
          <a:endParaRPr lang="en-US"/>
        </a:p>
      </dgm:t>
    </dgm:pt>
    <dgm:pt modelId="{CF353D34-AB38-4C7B-B68F-FB97107F5C0A}" type="pres">
      <dgm:prSet presAssocID="{6388E653-6D25-45D0-8A74-35D2AC252E6B}" presName="arrowDiagram3" presStyleCnt="0"/>
      <dgm:spPr/>
    </dgm:pt>
    <dgm:pt modelId="{FA667225-F6EE-49B6-BB4B-E25369292DF2}" type="pres">
      <dgm:prSet presAssocID="{994B6C6E-0726-45E8-9C29-22DB93FAB68E}" presName="bullet3a" presStyleLbl="node1" presStyleIdx="0" presStyleCnt="3"/>
      <dgm:spPr/>
    </dgm:pt>
    <dgm:pt modelId="{804206E5-3484-4370-993A-B635029E2059}" type="pres">
      <dgm:prSet presAssocID="{994B6C6E-0726-45E8-9C29-22DB93FAB68E}" presName="textBox3a" presStyleLbl="revTx" presStyleIdx="0" presStyleCnt="3" custLinFactNeighborX="-15847" custLinFactNeighborY="32366">
        <dgm:presLayoutVars>
          <dgm:bulletEnabled val="1"/>
        </dgm:presLayoutVars>
      </dgm:prSet>
      <dgm:spPr/>
      <dgm:t>
        <a:bodyPr/>
        <a:lstStyle/>
        <a:p>
          <a:endParaRPr lang="en-US"/>
        </a:p>
      </dgm:t>
    </dgm:pt>
    <dgm:pt modelId="{DFDCFC2F-500D-4C12-85C4-9C362BD743CD}" type="pres">
      <dgm:prSet presAssocID="{B17A85E0-AB8E-4E58-A330-B540C9853A47}" presName="bullet3b" presStyleLbl="node1" presStyleIdx="1" presStyleCnt="3"/>
      <dgm:spPr/>
    </dgm:pt>
    <dgm:pt modelId="{C48DF0A2-516A-4AD8-A9D1-0D41B53F8D8D}" type="pres">
      <dgm:prSet presAssocID="{B17A85E0-AB8E-4E58-A330-B540C9853A47}" presName="textBox3b" presStyleLbl="revTx" presStyleIdx="1" presStyleCnt="3" custAng="10800000" custFlipVert="1" custScaleX="160258" custScaleY="40624" custLinFactNeighborX="-2565" custLinFactNeighborY="-6334">
        <dgm:presLayoutVars>
          <dgm:bulletEnabled val="1"/>
        </dgm:presLayoutVars>
      </dgm:prSet>
      <dgm:spPr/>
      <dgm:t>
        <a:bodyPr/>
        <a:lstStyle/>
        <a:p>
          <a:endParaRPr lang="en-US"/>
        </a:p>
      </dgm:t>
    </dgm:pt>
    <dgm:pt modelId="{7B0A8DE5-AE9F-4130-8CAF-16ACA38557FD}" type="pres">
      <dgm:prSet presAssocID="{5D93BCB2-0D06-4F5D-8439-B77B202C8BE4}" presName="bullet3c" presStyleLbl="node1" presStyleIdx="2" presStyleCnt="3"/>
      <dgm:spPr/>
    </dgm:pt>
    <dgm:pt modelId="{EDFA87BF-1887-4E2B-AAEC-08BEACB4DA98}" type="pres">
      <dgm:prSet presAssocID="{5D93BCB2-0D06-4F5D-8439-B77B202C8BE4}" presName="textBox3c" presStyleLbl="revTx" presStyleIdx="2" presStyleCnt="3" custLinFactNeighborX="-10417" custLinFactNeighborY="13748">
        <dgm:presLayoutVars>
          <dgm:bulletEnabled val="1"/>
        </dgm:presLayoutVars>
      </dgm:prSet>
      <dgm:spPr/>
      <dgm:t>
        <a:bodyPr/>
        <a:lstStyle/>
        <a:p>
          <a:endParaRPr lang="en-US"/>
        </a:p>
      </dgm:t>
    </dgm:pt>
  </dgm:ptLst>
  <dgm:cxnLst>
    <dgm:cxn modelId="{9BF03734-9A36-4BE3-8E14-CE68128FC4F9}" type="presOf" srcId="{5D93BCB2-0D06-4F5D-8439-B77B202C8BE4}" destId="{EDFA87BF-1887-4E2B-AAEC-08BEACB4DA98}" srcOrd="0" destOrd="0" presId="urn:microsoft.com/office/officeart/2005/8/layout/arrow2"/>
    <dgm:cxn modelId="{45E9A19D-A250-48FB-B9FE-530F63790367}" type="presOf" srcId="{B17A85E0-AB8E-4E58-A330-B540C9853A47}" destId="{C48DF0A2-516A-4AD8-A9D1-0D41B53F8D8D}" srcOrd="0" destOrd="0" presId="urn:microsoft.com/office/officeart/2005/8/layout/arrow2"/>
    <dgm:cxn modelId="{57BD9CEE-0235-412B-820E-0D72860C3CA2}" type="presOf" srcId="{6388E653-6D25-45D0-8A74-35D2AC252E6B}" destId="{2983EC5D-307A-4096-84D8-564874ADEC0A}" srcOrd="0" destOrd="0" presId="urn:microsoft.com/office/officeart/2005/8/layout/arrow2"/>
    <dgm:cxn modelId="{4ABE91D7-7B9A-4B89-A836-317D08D6125D}" type="presOf" srcId="{994B6C6E-0726-45E8-9C29-22DB93FAB68E}" destId="{804206E5-3484-4370-993A-B635029E2059}" srcOrd="0" destOrd="0" presId="urn:microsoft.com/office/officeart/2005/8/layout/arrow2"/>
    <dgm:cxn modelId="{6089F3B1-1FEF-40DE-9A5D-9F07A91D67FD}" srcId="{6388E653-6D25-45D0-8A74-35D2AC252E6B}" destId="{B17A85E0-AB8E-4E58-A330-B540C9853A47}" srcOrd="1" destOrd="0" parTransId="{79BEC9E3-7CC0-4BB7-8D9D-20502C65423A}" sibTransId="{787A8937-93EB-4396-8B87-0338DB96437F}"/>
    <dgm:cxn modelId="{620A9AAC-5A50-4898-BD0D-70CEAD630E82}" srcId="{6388E653-6D25-45D0-8A74-35D2AC252E6B}" destId="{5D93BCB2-0D06-4F5D-8439-B77B202C8BE4}" srcOrd="2" destOrd="0" parTransId="{30D0F2E1-7B4E-4FA7-BCE5-1CA74BF0D897}" sibTransId="{E4D0FC06-4A67-410A-A39A-867317281C35}"/>
    <dgm:cxn modelId="{E4BDE5AF-BDBE-4FB5-B79E-9F0D55DCCED6}" srcId="{6388E653-6D25-45D0-8A74-35D2AC252E6B}" destId="{994B6C6E-0726-45E8-9C29-22DB93FAB68E}" srcOrd="0" destOrd="0" parTransId="{12254428-1EA9-4496-B6BB-81776787C683}" sibTransId="{1EED2BE5-8457-4BC3-A0A5-159705725CBB}"/>
    <dgm:cxn modelId="{E1209E37-CF8D-4478-AD94-617143F88C80}" type="presParOf" srcId="{2983EC5D-307A-4096-84D8-564874ADEC0A}" destId="{8C43E53B-E37E-4EFC-90C7-0A4B740C0E21}" srcOrd="0" destOrd="0" presId="urn:microsoft.com/office/officeart/2005/8/layout/arrow2"/>
    <dgm:cxn modelId="{92FE1D85-D15A-4129-A14F-D00DC470AFA6}" type="presParOf" srcId="{2983EC5D-307A-4096-84D8-564874ADEC0A}" destId="{CF353D34-AB38-4C7B-B68F-FB97107F5C0A}" srcOrd="1" destOrd="0" presId="urn:microsoft.com/office/officeart/2005/8/layout/arrow2"/>
    <dgm:cxn modelId="{D41E9081-B044-46B1-A230-F450A1150BC7}" type="presParOf" srcId="{CF353D34-AB38-4C7B-B68F-FB97107F5C0A}" destId="{FA667225-F6EE-49B6-BB4B-E25369292DF2}" srcOrd="0" destOrd="0" presId="urn:microsoft.com/office/officeart/2005/8/layout/arrow2"/>
    <dgm:cxn modelId="{8379FCEB-A4D4-4F63-9917-018B5A37B34B}" type="presParOf" srcId="{CF353D34-AB38-4C7B-B68F-FB97107F5C0A}" destId="{804206E5-3484-4370-993A-B635029E2059}" srcOrd="1" destOrd="0" presId="urn:microsoft.com/office/officeart/2005/8/layout/arrow2"/>
    <dgm:cxn modelId="{457A6C86-6989-4D9D-ADB9-1BE49A6D0AE0}" type="presParOf" srcId="{CF353D34-AB38-4C7B-B68F-FB97107F5C0A}" destId="{DFDCFC2F-500D-4C12-85C4-9C362BD743CD}" srcOrd="2" destOrd="0" presId="urn:microsoft.com/office/officeart/2005/8/layout/arrow2"/>
    <dgm:cxn modelId="{1655541C-19A9-4398-921C-DB6673DA1823}" type="presParOf" srcId="{CF353D34-AB38-4C7B-B68F-FB97107F5C0A}" destId="{C48DF0A2-516A-4AD8-A9D1-0D41B53F8D8D}" srcOrd="3" destOrd="0" presId="urn:microsoft.com/office/officeart/2005/8/layout/arrow2"/>
    <dgm:cxn modelId="{91DBC9C0-449C-4981-9287-99F4830AD862}" type="presParOf" srcId="{CF353D34-AB38-4C7B-B68F-FB97107F5C0A}" destId="{7B0A8DE5-AE9F-4130-8CAF-16ACA38557FD}" srcOrd="4" destOrd="0" presId="urn:microsoft.com/office/officeart/2005/8/layout/arrow2"/>
    <dgm:cxn modelId="{229CECE6-550F-4FFE-BA79-0C7B4EE1DE92}" type="presParOf" srcId="{CF353D34-AB38-4C7B-B68F-FB97107F5C0A}" destId="{EDFA87BF-1887-4E2B-AAEC-08BEACB4DA98}"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E4889-62F8-452D-8C4C-9EDF09124483}">
      <dsp:nvSpPr>
        <dsp:cNvPr id="0" name=""/>
        <dsp:cNvSpPr/>
      </dsp:nvSpPr>
      <dsp:spPr>
        <a:xfrm>
          <a:off x="2400504" y="1025848"/>
          <a:ext cx="2378003" cy="2378003"/>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solidFill>
                <a:schemeClr val="bg1"/>
              </a:solidFill>
            </a:rPr>
            <a:t>Feature Transformation</a:t>
          </a:r>
          <a:endParaRPr lang="en-US" sz="1900" kern="1200" dirty="0">
            <a:solidFill>
              <a:schemeClr val="bg1"/>
            </a:solidFill>
          </a:endParaRPr>
        </a:p>
      </dsp:txBody>
      <dsp:txXfrm>
        <a:off x="2748754" y="1374098"/>
        <a:ext cx="1681503" cy="1681503"/>
      </dsp:txXfrm>
    </dsp:sp>
    <dsp:sp modelId="{04D65117-AA64-4F26-82D5-863E3299EB80}">
      <dsp:nvSpPr>
        <dsp:cNvPr id="0" name=""/>
        <dsp:cNvSpPr/>
      </dsp:nvSpPr>
      <dsp:spPr>
        <a:xfrm>
          <a:off x="2995005" y="73367"/>
          <a:ext cx="1189001" cy="1189001"/>
        </a:xfrm>
        <a:prstGeom prst="ellipse">
          <a:avLst/>
        </a:prstGeom>
        <a:solidFill>
          <a:schemeClr val="accent2">
            <a:alpha val="50000"/>
            <a:hueOff val="3626814"/>
            <a:satOff val="0"/>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bg1"/>
              </a:solidFill>
            </a:rPr>
            <a:t>Missing value Imputation</a:t>
          </a:r>
          <a:endParaRPr lang="en-US" sz="900" kern="1200" dirty="0">
            <a:solidFill>
              <a:schemeClr val="bg1"/>
            </a:solidFill>
          </a:endParaRPr>
        </a:p>
      </dsp:txBody>
      <dsp:txXfrm>
        <a:off x="3169130" y="247492"/>
        <a:ext cx="840751" cy="840751"/>
      </dsp:txXfrm>
    </dsp:sp>
    <dsp:sp modelId="{511106CE-DC24-40A6-B701-E76A24B56848}">
      <dsp:nvSpPr>
        <dsp:cNvPr id="0" name=""/>
        <dsp:cNvSpPr/>
      </dsp:nvSpPr>
      <dsp:spPr>
        <a:xfrm>
          <a:off x="4466273" y="1142305"/>
          <a:ext cx="1189001" cy="1189001"/>
        </a:xfrm>
        <a:prstGeom prst="ellipse">
          <a:avLst/>
        </a:prstGeom>
        <a:solidFill>
          <a:schemeClr val="accent2">
            <a:alpha val="50000"/>
            <a:hueOff val="7253629"/>
            <a:satOff val="0"/>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bg1"/>
              </a:solidFill>
            </a:rPr>
            <a:t>Outlier Detection</a:t>
          </a:r>
          <a:endParaRPr lang="en-US" sz="900" kern="1200" dirty="0">
            <a:solidFill>
              <a:schemeClr val="bg1"/>
            </a:solidFill>
          </a:endParaRPr>
        </a:p>
      </dsp:txBody>
      <dsp:txXfrm>
        <a:off x="4640398" y="1316430"/>
        <a:ext cx="840751" cy="840751"/>
      </dsp:txXfrm>
    </dsp:sp>
    <dsp:sp modelId="{D39AE632-0947-4477-AC75-B8BEA8665206}">
      <dsp:nvSpPr>
        <dsp:cNvPr id="0" name=""/>
        <dsp:cNvSpPr/>
      </dsp:nvSpPr>
      <dsp:spPr>
        <a:xfrm>
          <a:off x="3904299" y="2871885"/>
          <a:ext cx="1189001" cy="1189001"/>
        </a:xfrm>
        <a:prstGeom prst="ellipse">
          <a:avLst/>
        </a:prstGeom>
        <a:solidFill>
          <a:schemeClr val="accent2">
            <a:alpha val="50000"/>
            <a:hueOff val="10880444"/>
            <a:satOff val="0"/>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bg1"/>
              </a:solidFill>
            </a:rPr>
            <a:t>Feature Scaling</a:t>
          </a:r>
          <a:endParaRPr lang="en-US" sz="900" kern="1200" dirty="0">
            <a:solidFill>
              <a:schemeClr val="bg1"/>
            </a:solidFill>
          </a:endParaRPr>
        </a:p>
      </dsp:txBody>
      <dsp:txXfrm>
        <a:off x="4078424" y="3046010"/>
        <a:ext cx="840751" cy="840751"/>
      </dsp:txXfrm>
    </dsp:sp>
    <dsp:sp modelId="{19C19607-C0AF-4C33-BC9D-A762003DBB33}">
      <dsp:nvSpPr>
        <dsp:cNvPr id="0" name=""/>
        <dsp:cNvSpPr/>
      </dsp:nvSpPr>
      <dsp:spPr>
        <a:xfrm>
          <a:off x="2085711" y="2871885"/>
          <a:ext cx="1189001" cy="1189001"/>
        </a:xfrm>
        <a:prstGeom prst="ellipse">
          <a:avLst/>
        </a:prstGeom>
        <a:solidFill>
          <a:schemeClr val="accent2">
            <a:alpha val="50000"/>
            <a:hueOff val="14507258"/>
            <a:satOff val="0"/>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bg1"/>
              </a:solidFill>
            </a:rPr>
            <a:t>Handling Categorical Features</a:t>
          </a:r>
          <a:endParaRPr lang="en-US" sz="900" kern="1200" dirty="0">
            <a:solidFill>
              <a:schemeClr val="bg1"/>
            </a:solidFill>
          </a:endParaRPr>
        </a:p>
      </dsp:txBody>
      <dsp:txXfrm>
        <a:off x="2259836" y="3046010"/>
        <a:ext cx="840751" cy="840751"/>
      </dsp:txXfrm>
    </dsp:sp>
    <dsp:sp modelId="{D1D9C163-C3CA-45D5-AA5B-A525FC9C7505}">
      <dsp:nvSpPr>
        <dsp:cNvPr id="0" name=""/>
        <dsp:cNvSpPr/>
      </dsp:nvSpPr>
      <dsp:spPr>
        <a:xfrm>
          <a:off x="1523737" y="1142305"/>
          <a:ext cx="1189001" cy="1189001"/>
        </a:xfrm>
        <a:prstGeom prst="ellipse">
          <a:avLst/>
        </a:prstGeom>
        <a:solidFill>
          <a:schemeClr val="accent2">
            <a:alpha val="50000"/>
            <a:hueOff val="18134072"/>
            <a:satOff val="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chemeClr val="bg1"/>
              </a:solidFill>
            </a:rPr>
            <a:t>Mathematical Transformation</a:t>
          </a:r>
          <a:endParaRPr lang="en-US" sz="900" kern="1200" dirty="0">
            <a:solidFill>
              <a:schemeClr val="bg1"/>
            </a:solidFill>
          </a:endParaRPr>
        </a:p>
      </dsp:txBody>
      <dsp:txXfrm>
        <a:off x="1697862" y="1316430"/>
        <a:ext cx="840751" cy="840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58EE6-54F9-4FD4-954A-49162B3AEA4F}">
      <dsp:nvSpPr>
        <dsp:cNvPr id="0" name=""/>
        <dsp:cNvSpPr/>
      </dsp:nvSpPr>
      <dsp:spPr>
        <a:xfrm rot="5400000">
          <a:off x="210194" y="87"/>
          <a:ext cx="2349610" cy="2349434"/>
        </a:xfrm>
        <a:prstGeom prst="blockArc">
          <a:avLst>
            <a:gd name="adj1" fmla="val 13500000"/>
            <a:gd name="adj2" fmla="val 18900000"/>
            <a:gd name="adj3" fmla="val 496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9D7B5D-1DF9-402F-8CCE-1A5C42211D74}">
      <dsp:nvSpPr>
        <dsp:cNvPr id="0" name=""/>
        <dsp:cNvSpPr/>
      </dsp:nvSpPr>
      <dsp:spPr>
        <a:xfrm rot="16200000">
          <a:off x="2628280" y="87"/>
          <a:ext cx="2349610" cy="2349434"/>
        </a:xfrm>
        <a:prstGeom prst="blockArc">
          <a:avLst>
            <a:gd name="adj1" fmla="val 13500000"/>
            <a:gd name="adj2" fmla="val 18900000"/>
            <a:gd name="adj3" fmla="val 496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F0DB28-8F85-4AD0-A8EE-9063E239FCB7}">
      <dsp:nvSpPr>
        <dsp:cNvPr id="0" name=""/>
        <dsp:cNvSpPr/>
      </dsp:nvSpPr>
      <dsp:spPr>
        <a:xfrm>
          <a:off x="2906315" y="2040999"/>
          <a:ext cx="1784006" cy="470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Not sensitive</a:t>
          </a:r>
          <a:endParaRPr lang="en-US" sz="2200" kern="1200" dirty="0"/>
        </a:p>
      </dsp:txBody>
      <dsp:txXfrm>
        <a:off x="2906315" y="2040999"/>
        <a:ext cx="1784006" cy="470072"/>
      </dsp:txXfrm>
    </dsp:sp>
    <dsp:sp modelId="{2886E208-B9AF-4EEB-B1AF-D791954B24AB}">
      <dsp:nvSpPr>
        <dsp:cNvPr id="0" name=""/>
        <dsp:cNvSpPr/>
      </dsp:nvSpPr>
      <dsp:spPr>
        <a:xfrm>
          <a:off x="3003216" y="667183"/>
          <a:ext cx="896720" cy="89672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dirty="0" smtClean="0"/>
            <a:t>Tree Based Algorithm</a:t>
          </a:r>
          <a:endParaRPr lang="en-US" sz="900" kern="1200" dirty="0"/>
        </a:p>
      </dsp:txBody>
      <dsp:txXfrm>
        <a:off x="3128433" y="772926"/>
        <a:ext cx="517028" cy="685235"/>
      </dsp:txXfrm>
    </dsp:sp>
    <dsp:sp modelId="{280E3C96-3E45-4A3D-8CF3-650F4B27E0DE}">
      <dsp:nvSpPr>
        <dsp:cNvPr id="0" name=""/>
        <dsp:cNvSpPr/>
      </dsp:nvSpPr>
      <dsp:spPr>
        <a:xfrm>
          <a:off x="3649501" y="667183"/>
          <a:ext cx="896720" cy="89672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dirty="0" smtClean="0"/>
            <a:t>Boosting Algorithm</a:t>
          </a:r>
          <a:endParaRPr lang="en-US" sz="900" kern="1200" dirty="0"/>
        </a:p>
      </dsp:txBody>
      <dsp:txXfrm>
        <a:off x="3903976" y="772926"/>
        <a:ext cx="517028" cy="685235"/>
      </dsp:txXfrm>
    </dsp:sp>
    <dsp:sp modelId="{9353DCC6-BCBA-47EE-BAB3-5D0D61CEDD48}">
      <dsp:nvSpPr>
        <dsp:cNvPr id="0" name=""/>
        <dsp:cNvSpPr/>
      </dsp:nvSpPr>
      <dsp:spPr>
        <a:xfrm>
          <a:off x="821185" y="291033"/>
          <a:ext cx="692264" cy="692268"/>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Linear Regression</a:t>
          </a:r>
          <a:endParaRPr lang="en-US" sz="600" kern="1200" dirty="0"/>
        </a:p>
      </dsp:txBody>
      <dsp:txXfrm>
        <a:off x="922565" y="392413"/>
        <a:ext cx="489504" cy="489508"/>
      </dsp:txXfrm>
    </dsp:sp>
    <dsp:sp modelId="{C8E48330-84EE-483E-A66D-3B01DB6E434D}">
      <dsp:nvSpPr>
        <dsp:cNvPr id="0" name=""/>
        <dsp:cNvSpPr/>
      </dsp:nvSpPr>
      <dsp:spPr>
        <a:xfrm>
          <a:off x="905196" y="1077059"/>
          <a:ext cx="197789" cy="197815"/>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5B3105A-3DB4-43A6-BC13-A217594333D1}">
      <dsp:nvSpPr>
        <dsp:cNvPr id="0" name=""/>
        <dsp:cNvSpPr/>
      </dsp:nvSpPr>
      <dsp:spPr>
        <a:xfrm>
          <a:off x="1549336" y="312683"/>
          <a:ext cx="197789" cy="197815"/>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76AC7C-8237-48E3-A9A0-0249EA39B275}">
      <dsp:nvSpPr>
        <dsp:cNvPr id="0" name=""/>
        <dsp:cNvSpPr/>
      </dsp:nvSpPr>
      <dsp:spPr>
        <a:xfrm>
          <a:off x="1549502" y="518704"/>
          <a:ext cx="692264" cy="692268"/>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Logistic Regression</a:t>
          </a:r>
          <a:endParaRPr lang="en-US" sz="600" kern="1200" dirty="0"/>
        </a:p>
      </dsp:txBody>
      <dsp:txXfrm>
        <a:off x="1650882" y="620084"/>
        <a:ext cx="489504" cy="489508"/>
      </dsp:txXfrm>
    </dsp:sp>
    <dsp:sp modelId="{ACDFB210-EA9B-4D52-BACA-DDACFA575223}">
      <dsp:nvSpPr>
        <dsp:cNvPr id="0" name=""/>
        <dsp:cNvSpPr/>
      </dsp:nvSpPr>
      <dsp:spPr>
        <a:xfrm>
          <a:off x="2114923" y="1221449"/>
          <a:ext cx="197789" cy="197815"/>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2C3A357-A5CD-4338-8655-3DDF22DF011A}">
      <dsp:nvSpPr>
        <dsp:cNvPr id="0" name=""/>
        <dsp:cNvSpPr/>
      </dsp:nvSpPr>
      <dsp:spPr>
        <a:xfrm>
          <a:off x="658951" y="1344713"/>
          <a:ext cx="692264" cy="692268"/>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SVM</a:t>
          </a:r>
          <a:endParaRPr lang="en-US" sz="600" kern="1200" dirty="0"/>
        </a:p>
      </dsp:txBody>
      <dsp:txXfrm>
        <a:off x="760331" y="1446093"/>
        <a:ext cx="489504" cy="489508"/>
      </dsp:txXfrm>
    </dsp:sp>
    <dsp:sp modelId="{AF6B1289-3112-4629-814C-E80811A16651}">
      <dsp:nvSpPr>
        <dsp:cNvPr id="0" name=""/>
        <dsp:cNvSpPr/>
      </dsp:nvSpPr>
      <dsp:spPr>
        <a:xfrm>
          <a:off x="1423816" y="1289541"/>
          <a:ext cx="692264" cy="692268"/>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K-means</a:t>
          </a:r>
          <a:endParaRPr lang="en-US" sz="600" kern="1200" dirty="0"/>
        </a:p>
      </dsp:txBody>
      <dsp:txXfrm>
        <a:off x="1525196" y="1390921"/>
        <a:ext cx="489504" cy="489508"/>
      </dsp:txXfrm>
    </dsp:sp>
    <dsp:sp modelId="{390EF844-9DF3-43D0-8295-6AD63D4C1C45}">
      <dsp:nvSpPr>
        <dsp:cNvPr id="0" name=""/>
        <dsp:cNvSpPr/>
      </dsp:nvSpPr>
      <dsp:spPr>
        <a:xfrm>
          <a:off x="1191793" y="1029918"/>
          <a:ext cx="340013" cy="339936"/>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FC8F079-C1DD-4034-8F57-D35095006B19}">
      <dsp:nvSpPr>
        <dsp:cNvPr id="0" name=""/>
        <dsp:cNvSpPr/>
      </dsp:nvSpPr>
      <dsp:spPr>
        <a:xfrm>
          <a:off x="683095" y="1203815"/>
          <a:ext cx="148673" cy="14858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323D733-9502-4BD4-8F69-DA2862131801}">
      <dsp:nvSpPr>
        <dsp:cNvPr id="0" name=""/>
        <dsp:cNvSpPr/>
      </dsp:nvSpPr>
      <dsp:spPr>
        <a:xfrm>
          <a:off x="651754" y="2040999"/>
          <a:ext cx="1784006" cy="470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Sensitive</a:t>
          </a:r>
          <a:endParaRPr lang="en-US" sz="2200" kern="1200" dirty="0"/>
        </a:p>
      </dsp:txBody>
      <dsp:txXfrm>
        <a:off x="651754" y="2040999"/>
        <a:ext cx="1784006" cy="470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E53B-E37E-4EFC-90C7-0A4B740C0E21}">
      <dsp:nvSpPr>
        <dsp:cNvPr id="0" name=""/>
        <dsp:cNvSpPr/>
      </dsp:nvSpPr>
      <dsp:spPr>
        <a:xfrm>
          <a:off x="0" y="287641"/>
          <a:ext cx="3161488" cy="1975930"/>
        </a:xfrm>
        <a:prstGeom prst="swooshArrow">
          <a:avLst>
            <a:gd name="adj1" fmla="val 25000"/>
            <a:gd name="adj2" fmla="val 25000"/>
          </a:avLst>
        </a:prstGeom>
        <a:solidFill>
          <a:schemeClr val="accent2">
            <a:lumMod val="7500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A667225-F6EE-49B6-BB4B-E25369292DF2}">
      <dsp:nvSpPr>
        <dsp:cNvPr id="0" name=""/>
        <dsp:cNvSpPr/>
      </dsp:nvSpPr>
      <dsp:spPr>
        <a:xfrm>
          <a:off x="401508" y="1651428"/>
          <a:ext cx="82198" cy="82198"/>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04206E5-3484-4370-993A-B635029E2059}">
      <dsp:nvSpPr>
        <dsp:cNvPr id="0" name=""/>
        <dsp:cNvSpPr/>
      </dsp:nvSpPr>
      <dsp:spPr>
        <a:xfrm>
          <a:off x="325875" y="1877352"/>
          <a:ext cx="736626" cy="5710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43555" tIns="0" rIns="0" bIns="0" numCol="1" spcCol="1270" anchor="t" anchorCtr="0">
          <a:noAutofit/>
        </a:bodyPr>
        <a:lstStyle/>
        <a:p>
          <a:pPr lvl="0" algn="l" defTabSz="444500">
            <a:lnSpc>
              <a:spcPct val="90000"/>
            </a:lnSpc>
            <a:spcBef>
              <a:spcPct val="0"/>
            </a:spcBef>
            <a:spcAft>
              <a:spcPct val="35000"/>
            </a:spcAft>
          </a:pPr>
          <a:r>
            <a:rPr lang="en-US" sz="1000" b="1" kern="1200" dirty="0" smtClean="0"/>
            <a:t>Gradient Descent Based Algorithms</a:t>
          </a:r>
          <a:endParaRPr lang="en-US" sz="1000" kern="1200" dirty="0"/>
        </a:p>
      </dsp:txBody>
      <dsp:txXfrm>
        <a:off x="325875" y="1877352"/>
        <a:ext cx="736626" cy="571043"/>
      </dsp:txXfrm>
    </dsp:sp>
    <dsp:sp modelId="{DFDCFC2F-500D-4C12-85C4-9C362BD743CD}">
      <dsp:nvSpPr>
        <dsp:cNvPr id="0" name=""/>
        <dsp:cNvSpPr/>
      </dsp:nvSpPr>
      <dsp:spPr>
        <a:xfrm>
          <a:off x="1127070" y="1114371"/>
          <a:ext cx="148589" cy="14858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48DF0A2-516A-4AD8-A9D1-0D41B53F8D8D}">
      <dsp:nvSpPr>
        <dsp:cNvPr id="0" name=""/>
        <dsp:cNvSpPr/>
      </dsp:nvSpPr>
      <dsp:spPr>
        <a:xfrm rot="10800000" flipV="1">
          <a:off x="953297" y="1439699"/>
          <a:ext cx="1215968" cy="43666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78735" tIns="0" rIns="0" bIns="0" numCol="1" spcCol="1270" anchor="t" anchorCtr="0">
          <a:noAutofit/>
        </a:bodyPr>
        <a:lstStyle/>
        <a:p>
          <a:pPr lvl="0" algn="l" defTabSz="444500">
            <a:lnSpc>
              <a:spcPct val="90000"/>
            </a:lnSpc>
            <a:spcBef>
              <a:spcPct val="0"/>
            </a:spcBef>
            <a:spcAft>
              <a:spcPct val="35000"/>
            </a:spcAft>
          </a:pPr>
          <a:r>
            <a:rPr lang="en-US" sz="1000" b="1" kern="1200" dirty="0" smtClean="0"/>
            <a:t>Distance-Based Algorithms</a:t>
          </a:r>
          <a:endParaRPr lang="en-US" sz="1000" kern="1200" dirty="0"/>
        </a:p>
      </dsp:txBody>
      <dsp:txXfrm rot="-10800000">
        <a:off x="953297" y="1439699"/>
        <a:ext cx="1215968" cy="436669"/>
      </dsp:txXfrm>
    </dsp:sp>
    <dsp:sp modelId="{7B0A8DE5-AE9F-4130-8CAF-16ACA38557FD}">
      <dsp:nvSpPr>
        <dsp:cNvPr id="0" name=""/>
        <dsp:cNvSpPr/>
      </dsp:nvSpPr>
      <dsp:spPr>
        <a:xfrm>
          <a:off x="1999641" y="787552"/>
          <a:ext cx="205496" cy="20549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DFA87BF-1887-4E2B-AAEC-08BEACB4DA98}">
      <dsp:nvSpPr>
        <dsp:cNvPr id="0" name=""/>
        <dsp:cNvSpPr/>
      </dsp:nvSpPr>
      <dsp:spPr>
        <a:xfrm>
          <a:off x="2023349" y="1079097"/>
          <a:ext cx="758757" cy="1373271"/>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8888" tIns="0" rIns="0" bIns="0" numCol="1" spcCol="1270" anchor="t" anchorCtr="0">
          <a:noAutofit/>
        </a:bodyPr>
        <a:lstStyle/>
        <a:p>
          <a:pPr lvl="0" algn="l" defTabSz="444500">
            <a:lnSpc>
              <a:spcPct val="90000"/>
            </a:lnSpc>
            <a:spcBef>
              <a:spcPct val="0"/>
            </a:spcBef>
            <a:spcAft>
              <a:spcPct val="35000"/>
            </a:spcAft>
          </a:pPr>
          <a:r>
            <a:rPr lang="en-US" sz="1000" kern="1200" dirty="0" smtClean="0"/>
            <a:t>Neural Networks</a:t>
          </a:r>
          <a:endParaRPr lang="en-US" sz="1000" kern="1200" dirty="0"/>
        </a:p>
      </dsp:txBody>
      <dsp:txXfrm>
        <a:off x="2023349" y="1079097"/>
        <a:ext cx="758757" cy="137327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028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81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768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6"/>
            </a:gs>
            <a:gs pos="58000">
              <a:schemeClr val="accent5"/>
            </a:gs>
            <a:gs pos="82000">
              <a:schemeClr val="accent3"/>
            </a:gs>
            <a:gs pos="100000">
              <a:schemeClr val="accent1"/>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0" y="18"/>
            <a:ext cx="9144058" cy="5151721"/>
            <a:chOff x="238125" y="638675"/>
            <a:chExt cx="3166225" cy="1781000"/>
          </a:xfrm>
        </p:grpSpPr>
        <p:sp>
          <p:nvSpPr>
            <p:cNvPr id="11" name="Google Shape;11;p2"/>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2"/>
          <p:cNvSpPr txBox="1">
            <a:spLocks noGrp="1"/>
          </p:cNvSpPr>
          <p:nvPr>
            <p:ph type="ctrTitle"/>
          </p:nvPr>
        </p:nvSpPr>
        <p:spPr>
          <a:xfrm>
            <a:off x="1896175" y="1991825"/>
            <a:ext cx="5351700" cy="1159800"/>
          </a:xfrm>
          <a:prstGeom prst="rect">
            <a:avLst/>
          </a:prstGeom>
        </p:spPr>
        <p:txBody>
          <a:bodyPr spcFirstLastPara="1" wrap="square" lIns="0" tIns="0" rIns="0" bIns="0"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urple">
  <p:cSld name="BLANK_1">
    <p:bg>
      <p:bgPr>
        <a:solidFill>
          <a:schemeClr val="accent5"/>
        </a:solidFill>
        <a:effectLst/>
      </p:bgPr>
    </p:bg>
    <p:spTree>
      <p:nvGrpSpPr>
        <p:cNvPr id="1" name="Shape 167"/>
        <p:cNvGrpSpPr/>
        <p:nvPr/>
      </p:nvGrpSpPr>
      <p:grpSpPr>
        <a:xfrm>
          <a:off x="0" y="0"/>
          <a:ext cx="0" cy="0"/>
          <a:chOff x="0" y="0"/>
          <a:chExt cx="0" cy="0"/>
        </a:xfrm>
      </p:grpSpPr>
      <p:grpSp>
        <p:nvGrpSpPr>
          <p:cNvPr id="168" name="Google Shape;168;p13"/>
          <p:cNvGrpSpPr/>
          <p:nvPr/>
        </p:nvGrpSpPr>
        <p:grpSpPr>
          <a:xfrm>
            <a:off x="2429" y="0"/>
            <a:ext cx="9144058" cy="5143600"/>
            <a:chOff x="238125" y="2718950"/>
            <a:chExt cx="3166225" cy="1781025"/>
          </a:xfrm>
        </p:grpSpPr>
        <p:sp>
          <p:nvSpPr>
            <p:cNvPr id="169" name="Google Shape;169;p13"/>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Magenta">
  <p:cSld name="BLANK_1_1">
    <p:bg>
      <p:bgPr>
        <a:solidFill>
          <a:schemeClr val="accent3"/>
        </a:solidFill>
        <a:effectLst/>
      </p:bgPr>
    </p:bg>
    <p:spTree>
      <p:nvGrpSpPr>
        <p:cNvPr id="1" name="Shape 174"/>
        <p:cNvGrpSpPr/>
        <p:nvPr/>
      </p:nvGrpSpPr>
      <p:grpSpPr>
        <a:xfrm>
          <a:off x="0" y="0"/>
          <a:ext cx="0" cy="0"/>
          <a:chOff x="0" y="0"/>
          <a:chExt cx="0" cy="0"/>
        </a:xfrm>
      </p:grpSpPr>
      <p:grpSp>
        <p:nvGrpSpPr>
          <p:cNvPr id="175" name="Google Shape;175;p14"/>
          <p:cNvGrpSpPr/>
          <p:nvPr/>
        </p:nvGrpSpPr>
        <p:grpSpPr>
          <a:xfrm>
            <a:off x="2429" y="0"/>
            <a:ext cx="9144058" cy="5143600"/>
            <a:chOff x="238125" y="2718950"/>
            <a:chExt cx="3166225" cy="1781025"/>
          </a:xfrm>
        </p:grpSpPr>
        <p:sp>
          <p:nvSpPr>
            <p:cNvPr id="176" name="Google Shape;176;p1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Orange">
  <p:cSld name="BLANK_1_1_1">
    <p:bg>
      <p:bgPr>
        <a:solidFill>
          <a:schemeClr val="accent1"/>
        </a:solidFill>
        <a:effectLst/>
      </p:bgPr>
    </p:bg>
    <p:spTree>
      <p:nvGrpSpPr>
        <p:cNvPr id="1" name="Shape 181"/>
        <p:cNvGrpSpPr/>
        <p:nvPr/>
      </p:nvGrpSpPr>
      <p:grpSpPr>
        <a:xfrm>
          <a:off x="0" y="0"/>
          <a:ext cx="0" cy="0"/>
          <a:chOff x="0" y="0"/>
          <a:chExt cx="0" cy="0"/>
        </a:xfrm>
      </p:grpSpPr>
      <p:grpSp>
        <p:nvGrpSpPr>
          <p:cNvPr id="182" name="Google Shape;182;p15"/>
          <p:cNvGrpSpPr/>
          <p:nvPr/>
        </p:nvGrpSpPr>
        <p:grpSpPr>
          <a:xfrm>
            <a:off x="2429" y="0"/>
            <a:ext cx="9144058" cy="5143600"/>
            <a:chOff x="238125" y="2718950"/>
            <a:chExt cx="3166225" cy="1781025"/>
          </a:xfrm>
        </p:grpSpPr>
        <p:sp>
          <p:nvSpPr>
            <p:cNvPr id="183" name="Google Shape;183;p15"/>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hite">
  <p:cSld name="BLANK_1_1_1_1">
    <p:bg>
      <p:bgPr>
        <a:solidFill>
          <a:srgbClr val="ECE4DB"/>
        </a:solidFill>
        <a:effectLst/>
      </p:bgPr>
    </p:bg>
    <p:spTree>
      <p:nvGrpSpPr>
        <p:cNvPr id="1" name="Shape 188"/>
        <p:cNvGrpSpPr/>
        <p:nvPr/>
      </p:nvGrpSpPr>
      <p:grpSpPr>
        <a:xfrm>
          <a:off x="0" y="0"/>
          <a:ext cx="0" cy="0"/>
          <a:chOff x="0" y="0"/>
          <a:chExt cx="0" cy="0"/>
        </a:xfrm>
      </p:grpSpPr>
      <p:grpSp>
        <p:nvGrpSpPr>
          <p:cNvPr id="189" name="Google Shape;189;p16"/>
          <p:cNvGrpSpPr/>
          <p:nvPr/>
        </p:nvGrpSpPr>
        <p:grpSpPr>
          <a:xfrm>
            <a:off x="2429" y="0"/>
            <a:ext cx="9144058" cy="5143600"/>
            <a:chOff x="238125" y="2718950"/>
            <a:chExt cx="3166225" cy="1781025"/>
          </a:xfrm>
        </p:grpSpPr>
        <p:sp>
          <p:nvSpPr>
            <p:cNvPr id="190" name="Google Shape;190;p16"/>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a:xfrm>
            <a:off x="628650" y="4767264"/>
            <a:ext cx="2057400" cy="273844"/>
          </a:xfrm>
          <a:prstGeom prst="rect">
            <a:avLst/>
          </a:prstGeom>
        </p:spPr>
        <p:txBody>
          <a:bodyPr/>
          <a:lstStyle/>
          <a:p>
            <a:fld id="{6EBB0E32-0304-4451-ADB8-C044457D5B85}" type="datetimeFigureOut">
              <a:rPr lang="en-US" smtClean="0"/>
              <a:t>8/15/2022</a:t>
            </a:fld>
            <a:endParaRPr lang="en-US" dirty="0"/>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a:xfrm>
            <a:off x="3028951" y="4767264"/>
            <a:ext cx="3086100" cy="273844"/>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a:xfrm>
            <a:off x="6457950" y="4767264"/>
            <a:ext cx="2057400" cy="273844"/>
          </a:xfrm>
          <a:prstGeom prst="rect">
            <a:avLst/>
          </a:prstGeom>
        </p:spPr>
        <p:txBody>
          <a:bodyPr/>
          <a:lstStyle/>
          <a:p>
            <a:fld id="{DA64F31B-23FA-4075-AF7D-6228CFD12F03}" type="slidenum">
              <a:rPr lang="en-US" smtClean="0"/>
              <a:t>‹#›</a:t>
            </a:fld>
            <a:endParaRPr lang="en-US" dirty="0"/>
          </a:p>
        </p:txBody>
      </p:sp>
      <p:sp>
        <p:nvSpPr>
          <p:cNvPr id="5" name="Title Placeholder 1">
            <a:extLst>
              <a:ext uri="{FF2B5EF4-FFF2-40B4-BE49-F238E27FC236}">
                <a16:creationId xmlns:a16="http://schemas.microsoft.com/office/drawing/2014/main" id="{5F330BE1-D921-440A-98F0-1B42C66A6DC3}"/>
              </a:ext>
            </a:extLst>
          </p:cNvPr>
          <p:cNvSpPr>
            <a:spLocks noGrp="1"/>
          </p:cNvSpPr>
          <p:nvPr>
            <p:ph type="title"/>
          </p:nvPr>
        </p:nvSpPr>
        <p:spPr>
          <a:xfrm>
            <a:off x="628651" y="273846"/>
            <a:ext cx="7886700" cy="994172"/>
          </a:xfrm>
          <a:prstGeom prst="rect">
            <a:avLst/>
          </a:prstGeom>
        </p:spPr>
        <p:txBody>
          <a:bodyPr vert="horz" lIns="91440" tIns="45720" rIns="91440" bIns="45720" rtlCol="0" anchor="ctr">
            <a:normAutofit/>
          </a:bodyPr>
          <a:lstStyle>
            <a:lvl1pPr algn="ctr">
              <a:defRPr/>
            </a:lvl1pPr>
          </a:lstStyle>
          <a:p>
            <a:r>
              <a:rPr lang="en-US" smtClean="0"/>
              <a:t>Click to edit Master title style</a:t>
            </a:r>
            <a:endParaRPr lang="en-US" dirty="0"/>
          </a:p>
        </p:txBody>
      </p:sp>
      <p:sp>
        <p:nvSpPr>
          <p:cNvPr id="7" name="Text Placeholder 6">
            <a:extLst>
              <a:ext uri="{FF2B5EF4-FFF2-40B4-BE49-F238E27FC236}">
                <a16:creationId xmlns:a16="http://schemas.microsoft.com/office/drawing/2014/main" id="{99AD7389-5910-46C6-AE44-F87CBA0ABE54}"/>
              </a:ext>
            </a:extLst>
          </p:cNvPr>
          <p:cNvSpPr>
            <a:spLocks noGrp="1"/>
          </p:cNvSpPr>
          <p:nvPr>
            <p:ph type="body" sz="quarter" idx="13"/>
          </p:nvPr>
        </p:nvSpPr>
        <p:spPr>
          <a:xfrm>
            <a:off x="1685925" y="1600200"/>
            <a:ext cx="5772150" cy="1943100"/>
          </a:xfrm>
          <a:prstGeom prst="rect">
            <a:avLst/>
          </a:prstGeom>
        </p:spPr>
        <p:txBody>
          <a:bodyPr anchor="ctr">
            <a:normAutofit/>
          </a:bodyPr>
          <a:lstStyle>
            <a:lvl1pPr marL="0" indent="0" algn="ctr">
              <a:buNone/>
              <a:defRPr sz="2700"/>
            </a:lvl1pPr>
          </a:lstStyle>
          <a:p>
            <a:pPr lvl="0"/>
            <a:r>
              <a:rPr lang="en-US" smtClean="0"/>
              <a:t>Edit Master text styles</a:t>
            </a:r>
          </a:p>
        </p:txBody>
      </p:sp>
    </p:spTree>
    <p:extLst>
      <p:ext uri="{BB962C8B-B14F-4D97-AF65-F5344CB8AC3E}">
        <p14:creationId xmlns:p14="http://schemas.microsoft.com/office/powerpoint/2010/main" val="2069945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755650" y="0"/>
            <a:ext cx="595076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706411"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2571749"/>
            <a:ext cx="4138550" cy="1701419"/>
          </a:xfrm>
        </p:spPr>
        <p:txBody>
          <a:bodyPr anchor="t">
            <a:normAutofit/>
          </a:bodyPr>
          <a:lstStyle>
            <a:lvl1pPr algn="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2079206" y="1701590"/>
            <a:ext cx="4018200" cy="870160"/>
          </a:xfrm>
        </p:spPr>
        <p:txBody>
          <a:bodyPr tIns="0" anchor="b">
            <a:normAutofit/>
          </a:bodyPr>
          <a:lstStyle>
            <a:lvl1pPr marL="0" indent="0" algn="r">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9AB3A824-1A51-4B26-AD58-A6D8E14F6C04}"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12"/>
          </p:nvPr>
        </p:nvSpPr>
        <p:spPr/>
        <p:txBody>
          <a:bodyPr rIns="45720"/>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
        <p:nvSpPr>
          <p:cNvPr id="13" name="TextBox 12"/>
          <p:cNvSpPr txBox="1"/>
          <p:nvPr/>
        </p:nvSpPr>
        <p:spPr>
          <a:xfrm>
            <a:off x="1643462" y="2447139"/>
            <a:ext cx="311727" cy="36933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180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Tree>
    <p:extLst>
      <p:ext uri="{BB962C8B-B14F-4D97-AF65-F5344CB8AC3E}">
        <p14:creationId xmlns:p14="http://schemas.microsoft.com/office/powerpoint/2010/main" val="3811649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97D162C4-EDD9-4389-A98B-B87ECEA2A816}"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
        <p:nvSpPr>
          <p:cNvPr id="7" name="TextBox 6"/>
          <p:cNvSpPr txBox="1"/>
          <p:nvPr/>
        </p:nvSpPr>
        <p:spPr>
          <a:xfrm>
            <a:off x="1646207" y="480919"/>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Tree>
    <p:extLst>
      <p:ext uri="{BB962C8B-B14F-4D97-AF65-F5344CB8AC3E}">
        <p14:creationId xmlns:p14="http://schemas.microsoft.com/office/powerpoint/2010/main" val="186917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1643882" y="2221939"/>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Title 1"/>
          <p:cNvSpPr>
            <a:spLocks noGrp="1"/>
          </p:cNvSpPr>
          <p:nvPr>
            <p:ph type="title"/>
          </p:nvPr>
        </p:nvSpPr>
        <p:spPr>
          <a:xfrm>
            <a:off x="1957405" y="2360440"/>
            <a:ext cx="5967420" cy="1068560"/>
          </a:xfrm>
        </p:spPr>
        <p:txBody>
          <a:bodyPr anchor="t">
            <a:normAutofit/>
          </a:bodyPr>
          <a:lstStyle>
            <a:lvl1pPr algn="r">
              <a:defRPr sz="2400"/>
            </a:lvl1pPr>
          </a:lstStyle>
          <a:p>
            <a:r>
              <a:rPr lang="en-US" smtClean="0"/>
              <a:t>Click to edit Master title style</a:t>
            </a:r>
            <a:endParaRPr lang="en-US" dirty="0"/>
          </a:p>
        </p:txBody>
      </p:sp>
      <p:sp>
        <p:nvSpPr>
          <p:cNvPr id="3" name="Text Placeholder 2"/>
          <p:cNvSpPr>
            <a:spLocks noGrp="1"/>
          </p:cNvSpPr>
          <p:nvPr>
            <p:ph type="body" idx="1"/>
          </p:nvPr>
        </p:nvSpPr>
        <p:spPr>
          <a:xfrm>
            <a:off x="2080477" y="1701590"/>
            <a:ext cx="5843948" cy="658851"/>
          </a:xfrm>
        </p:spPr>
        <p:txBody>
          <a:bodyPr tIns="0" anchor="b">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buClrTx/>
            </a:pPr>
            <a:fld id="{3E5059C3-6A89-4494-99FF-5A4D6FFD50EB}"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826079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604363"/>
            <a:ext cx="5963238" cy="81127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54031" y="1539087"/>
            <a:ext cx="2918970" cy="2998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99977" y="1539086"/>
            <a:ext cx="2920667" cy="29983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342900">
              <a:buClrTx/>
            </a:pPr>
            <a:fld id="{CA954B2F-12DE-47F5-8894-472B206D2E1E}"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6" name="Footer Placeholder 5"/>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
        <p:nvSpPr>
          <p:cNvPr id="10" name="TextBox 9"/>
          <p:cNvSpPr txBox="1"/>
          <p:nvPr/>
        </p:nvSpPr>
        <p:spPr>
          <a:xfrm>
            <a:off x="1647129" y="480917"/>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Tree>
    <p:extLst>
      <p:ext uri="{BB962C8B-B14F-4D97-AF65-F5344CB8AC3E}">
        <p14:creationId xmlns:p14="http://schemas.microsoft.com/office/powerpoint/2010/main" val="4245266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1645238" y="477318"/>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Title 1"/>
          <p:cNvSpPr>
            <a:spLocks noGrp="1"/>
          </p:cNvSpPr>
          <p:nvPr>
            <p:ph type="title"/>
          </p:nvPr>
        </p:nvSpPr>
        <p:spPr>
          <a:xfrm>
            <a:off x="1957405" y="604364"/>
            <a:ext cx="5967420" cy="8087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56964" y="1539086"/>
            <a:ext cx="2922350"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956964" y="2138498"/>
            <a:ext cx="2920217" cy="23035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99975" y="1539086"/>
            <a:ext cx="2924849"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999976" y="2138498"/>
            <a:ext cx="2924849" cy="23035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defTabSz="342900">
              <a:buClrTx/>
            </a:pPr>
            <a:fld id="{3F30E46F-7819-4ACF-B48B-48222C2ACC88}"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8" name="Footer Placeholder 7"/>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9" name="Slide Number Placeholder 8"/>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356000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0F0027"/>
            </a:gs>
            <a:gs pos="52999">
              <a:srgbClr val="0F0027"/>
            </a:gs>
            <a:gs pos="71000">
              <a:srgbClr val="550062"/>
            </a:gs>
            <a:gs pos="92000">
              <a:srgbClr val="EF007E"/>
            </a:gs>
            <a:gs pos="100000">
              <a:srgbClr val="FF8700"/>
            </a:gs>
          </a:gsLst>
          <a:path path="circle">
            <a:fillToRect l="50000" t="50000" r="50000" b="50000"/>
          </a:path>
          <a:tileRect/>
        </a:gradFill>
        <a:effectLst/>
      </p:bgPr>
    </p:bg>
    <p:spTree>
      <p:nvGrpSpPr>
        <p:cNvPr id="1" name="Shape 53"/>
        <p:cNvGrpSpPr/>
        <p:nvPr/>
      </p:nvGrpSpPr>
      <p:grpSpPr>
        <a:xfrm>
          <a:off x="0" y="0"/>
          <a:ext cx="0" cy="0"/>
          <a:chOff x="0" y="0"/>
          <a:chExt cx="0" cy="0"/>
        </a:xfrm>
      </p:grpSpPr>
      <p:grpSp>
        <p:nvGrpSpPr>
          <p:cNvPr id="54" name="Google Shape;54;p3"/>
          <p:cNvGrpSpPr/>
          <p:nvPr/>
        </p:nvGrpSpPr>
        <p:grpSpPr>
          <a:xfrm>
            <a:off x="-30" y="-12"/>
            <a:ext cx="9144058" cy="5143528"/>
            <a:chOff x="238125" y="638675"/>
            <a:chExt cx="3166225" cy="1781000"/>
          </a:xfrm>
        </p:grpSpPr>
        <p:sp>
          <p:nvSpPr>
            <p:cNvPr id="55" name="Google Shape;55;p3"/>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7" name="Google Shape;97;p3"/>
          <p:cNvSpPr txBox="1">
            <a:spLocks noGrp="1"/>
          </p:cNvSpPr>
          <p:nvPr>
            <p:ph type="subTitle" idx="1"/>
          </p:nvPr>
        </p:nvSpPr>
        <p:spPr>
          <a:xfrm>
            <a:off x="1752075" y="2992451"/>
            <a:ext cx="5640000" cy="7848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defTabSz="342900">
              <a:buClrTx/>
            </a:pPr>
            <a:fld id="{1FAF3416-4057-4DAA-829D-4CA07428D088}"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4" name="Footer Placeholder 3"/>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5" name="Slide Number Placeholder 4"/>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
        <p:nvSpPr>
          <p:cNvPr id="8" name="TextBox 7"/>
          <p:cNvSpPr txBox="1"/>
          <p:nvPr/>
        </p:nvSpPr>
        <p:spPr>
          <a:xfrm>
            <a:off x="1647129" y="480919"/>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Tree>
    <p:extLst>
      <p:ext uri="{BB962C8B-B14F-4D97-AF65-F5344CB8AC3E}">
        <p14:creationId xmlns:p14="http://schemas.microsoft.com/office/powerpoint/2010/main" val="12306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pPr defTabSz="342900">
              <a:buClrTx/>
            </a:pPr>
            <a:fld id="{921D9284-D300-4297-87F7-E791DCC15DB1}"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3" name="Footer Placeholder 2"/>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4" name="Slide Number Placeholder 3"/>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3998898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165616" y="845662"/>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Title 1"/>
          <p:cNvSpPr>
            <a:spLocks noGrp="1"/>
          </p:cNvSpPr>
          <p:nvPr>
            <p:ph type="title"/>
          </p:nvPr>
        </p:nvSpPr>
        <p:spPr>
          <a:xfrm>
            <a:off x="1477743" y="961839"/>
            <a:ext cx="1998271" cy="1427431"/>
          </a:xfrm>
        </p:spPr>
        <p:txBody>
          <a:bodyPr anchor="b">
            <a:normAutofit/>
          </a:bodyPr>
          <a:lstStyle>
            <a:lvl1pPr algn="l">
              <a:defRPr sz="1800"/>
            </a:lvl1pPr>
          </a:lstStyle>
          <a:p>
            <a:r>
              <a:rPr lang="en-US" smtClean="0"/>
              <a:t>Click to edit Master title style</a:t>
            </a:r>
            <a:endParaRPr lang="en-US" dirty="0"/>
          </a:p>
        </p:txBody>
      </p:sp>
      <p:sp>
        <p:nvSpPr>
          <p:cNvPr id="3" name="Content Placeholder 2"/>
          <p:cNvSpPr>
            <a:spLocks noGrp="1"/>
          </p:cNvSpPr>
          <p:nvPr>
            <p:ph idx="1"/>
          </p:nvPr>
        </p:nvSpPr>
        <p:spPr>
          <a:xfrm>
            <a:off x="3840115" y="604363"/>
            <a:ext cx="4084709" cy="393309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77742" y="2389616"/>
            <a:ext cx="1998271" cy="1789798"/>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37D525BB-DA17-4BA0-B3C8-3AC3ABC827E6}"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6" name="Footer Placeholder 5"/>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3357188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5060296" y="2422"/>
            <a:ext cx="3472301" cy="51435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TextBox 9"/>
          <p:cNvSpPr txBox="1"/>
          <p:nvPr/>
        </p:nvSpPr>
        <p:spPr>
          <a:xfrm>
            <a:off x="1166015" y="845662"/>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Title 1"/>
          <p:cNvSpPr>
            <a:spLocks noGrp="1"/>
          </p:cNvSpPr>
          <p:nvPr>
            <p:ph type="title"/>
          </p:nvPr>
        </p:nvSpPr>
        <p:spPr>
          <a:xfrm>
            <a:off x="1478430" y="961839"/>
            <a:ext cx="2978240" cy="1425355"/>
          </a:xfrm>
        </p:spPr>
        <p:txBody>
          <a:bodyPr anchor="b">
            <a:normAutofit/>
          </a:bodyPr>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1477741" y="2387196"/>
            <a:ext cx="2978906" cy="1789796"/>
          </a:xfrm>
        </p:spPr>
        <p:txBody>
          <a:bodyPr>
            <a:normAutofit/>
          </a:bodyPr>
          <a:lstStyle>
            <a:lvl1pPr marL="0" indent="0" algn="l">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B16C4C9A-3960-41CF-A4E9-2A8FB932454B}"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6" name="Footer Placeholder 5"/>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12329197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1645677" y="480919"/>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Title 1"/>
          <p:cNvSpPr>
            <a:spLocks noGrp="1"/>
          </p:cNvSpPr>
          <p:nvPr>
            <p:ph type="title"/>
          </p:nvPr>
        </p:nvSpPr>
        <p:spPr>
          <a:xfrm>
            <a:off x="1958857" y="606042"/>
            <a:ext cx="5965568" cy="807922"/>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D857E33E-8B18-4087-B112-809917729534}"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83847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7752856" y="300504"/>
            <a:ext cx="311727" cy="300082"/>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A9ACEE"/>
                </a:solidFill>
                <a:effectLst/>
                <a:uLnTx/>
                <a:uFillTx/>
                <a:latin typeface="Wingdings 3" panose="05040102010807070707" pitchFamily="18" charset="2"/>
                <a:ea typeface="+mn-ea"/>
                <a:cs typeface="+mn-cs"/>
              </a:rPr>
              <a:t>z</a:t>
            </a:r>
            <a:endParaRPr kumimoji="0" lang="en-US" sz="750" b="0" i="0" u="none" strike="noStrike" kern="1200" cap="none" spc="0" normalizeH="0" baseline="0" noProof="0" dirty="0">
              <a:ln>
                <a:noFill/>
              </a:ln>
              <a:solidFill>
                <a:srgbClr val="A9ACEE"/>
              </a:solidFill>
              <a:effectLst/>
              <a:uLnTx/>
              <a:uFillTx/>
              <a:latin typeface="MS Shell Dlg 2" panose="020B0604030504040204" pitchFamily="34" charset="0"/>
              <a:ea typeface="+mn-ea"/>
              <a:cs typeface="+mn-cs"/>
            </a:endParaRPr>
          </a:p>
        </p:txBody>
      </p:sp>
      <p:sp>
        <p:nvSpPr>
          <p:cNvPr id="2" name="Vertical Title 1"/>
          <p:cNvSpPr>
            <a:spLocks noGrp="1"/>
          </p:cNvSpPr>
          <p:nvPr>
            <p:ph type="title" orient="vert"/>
          </p:nvPr>
        </p:nvSpPr>
        <p:spPr>
          <a:xfrm>
            <a:off x="6929536" y="604363"/>
            <a:ext cx="994889" cy="393309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56564" y="727807"/>
            <a:ext cx="4850177" cy="380965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D3FFE419-2371-464F-8239-3959401C3561}"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11"/>
          </p:nvPr>
        </p:nvSpPr>
        <p:spPr/>
        <p:txBody>
          <a:body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Tree>
    <p:extLst>
      <p:ext uri="{BB962C8B-B14F-4D97-AF65-F5344CB8AC3E}">
        <p14:creationId xmlns:p14="http://schemas.microsoft.com/office/powerpoint/2010/main" val="296524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301772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3583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2091336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2762571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8"/>
        <p:cNvGrpSpPr/>
        <p:nvPr/>
      </p:nvGrpSpPr>
      <p:grpSpPr>
        <a:xfrm>
          <a:off x="0" y="0"/>
          <a:ext cx="0" cy="0"/>
          <a:chOff x="0" y="0"/>
          <a:chExt cx="0" cy="0"/>
        </a:xfrm>
      </p:grpSpPr>
      <p:grpSp>
        <p:nvGrpSpPr>
          <p:cNvPr id="99" name="Google Shape;99;p4"/>
          <p:cNvGrpSpPr/>
          <p:nvPr/>
        </p:nvGrpSpPr>
        <p:grpSpPr>
          <a:xfrm>
            <a:off x="2429" y="0"/>
            <a:ext cx="9144058" cy="5143600"/>
            <a:chOff x="238125" y="2718950"/>
            <a:chExt cx="3166225" cy="1781025"/>
          </a:xfrm>
        </p:grpSpPr>
        <p:sp>
          <p:nvSpPr>
            <p:cNvPr id="100" name="Google Shape;100;p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txBox="1">
            <a:spLocks noGrp="1"/>
          </p:cNvSpPr>
          <p:nvPr>
            <p:ph type="body" idx="1"/>
          </p:nvPr>
        </p:nvSpPr>
        <p:spPr>
          <a:xfrm>
            <a:off x="1598375" y="981800"/>
            <a:ext cx="4692600" cy="3377100"/>
          </a:xfrm>
          <a:prstGeom prst="rect">
            <a:avLst/>
          </a:prstGeom>
        </p:spPr>
        <p:txBody>
          <a:bodyPr spcFirstLastPara="1" wrap="square" lIns="0" tIns="0" rIns="0" bIns="0" anchor="t" anchorCtr="0">
            <a:noAutofit/>
          </a:bodyPr>
          <a:lstStyle>
            <a:lvl1pPr marL="457200" lvl="0" indent="-457200" rtl="0">
              <a:spcBef>
                <a:spcPts val="600"/>
              </a:spcBef>
              <a:spcAft>
                <a:spcPts val="0"/>
              </a:spcAft>
              <a:buClr>
                <a:srgbClr val="FFF7ED"/>
              </a:buClr>
              <a:buSzPts val="3600"/>
              <a:buChar char="⊗"/>
              <a:defRPr sz="3600">
                <a:solidFill>
                  <a:srgbClr val="FFF7ED"/>
                </a:solidFill>
              </a:defRPr>
            </a:lvl1pPr>
            <a:lvl2pPr marL="914400" lvl="1" indent="-457200" rtl="0">
              <a:spcBef>
                <a:spcPts val="0"/>
              </a:spcBef>
              <a:spcAft>
                <a:spcPts val="0"/>
              </a:spcAft>
              <a:buClr>
                <a:srgbClr val="FFF7ED"/>
              </a:buClr>
              <a:buSzPts val="3600"/>
              <a:buChar char="⊚"/>
              <a:defRPr sz="3600">
                <a:solidFill>
                  <a:srgbClr val="FFF7ED"/>
                </a:solidFill>
              </a:defRPr>
            </a:lvl2pPr>
            <a:lvl3pPr marL="1371600" lvl="2" indent="-457200" rtl="0">
              <a:spcBef>
                <a:spcPts val="0"/>
              </a:spcBef>
              <a:spcAft>
                <a:spcPts val="0"/>
              </a:spcAft>
              <a:buClr>
                <a:srgbClr val="FFF7ED"/>
              </a:buClr>
              <a:buSzPts val="3600"/>
              <a:buChar char="⊙"/>
              <a:defRPr sz="3600">
                <a:solidFill>
                  <a:srgbClr val="FFF7ED"/>
                </a:solidFill>
              </a:defRPr>
            </a:lvl3pPr>
            <a:lvl4pPr marL="1828800" lvl="3" indent="-457200" rtl="0">
              <a:spcBef>
                <a:spcPts val="0"/>
              </a:spcBef>
              <a:spcAft>
                <a:spcPts val="0"/>
              </a:spcAft>
              <a:buClr>
                <a:srgbClr val="FFF7ED"/>
              </a:buClr>
              <a:buSzPts val="3600"/>
              <a:buChar char="￮"/>
              <a:defRPr sz="3600">
                <a:solidFill>
                  <a:srgbClr val="FFF7ED"/>
                </a:solidFill>
              </a:defRPr>
            </a:lvl4pPr>
            <a:lvl5pPr marL="2286000" lvl="4" indent="-457200" rtl="0">
              <a:spcBef>
                <a:spcPts val="0"/>
              </a:spcBef>
              <a:spcAft>
                <a:spcPts val="0"/>
              </a:spcAft>
              <a:buClr>
                <a:srgbClr val="FFF7ED"/>
              </a:buClr>
              <a:buSzPts val="3600"/>
              <a:buChar char="○"/>
              <a:defRPr sz="3600">
                <a:solidFill>
                  <a:srgbClr val="FFF7ED"/>
                </a:solidFill>
              </a:defRPr>
            </a:lvl5pPr>
            <a:lvl6pPr marL="2743200" lvl="5" indent="-457200" rtl="0">
              <a:spcBef>
                <a:spcPts val="0"/>
              </a:spcBef>
              <a:spcAft>
                <a:spcPts val="0"/>
              </a:spcAft>
              <a:buClr>
                <a:srgbClr val="FFF7ED"/>
              </a:buClr>
              <a:buSzPts val="3600"/>
              <a:buChar char="￮"/>
              <a:defRPr sz="3600">
                <a:solidFill>
                  <a:srgbClr val="FFF7ED"/>
                </a:solidFill>
              </a:defRPr>
            </a:lvl6pPr>
            <a:lvl7pPr marL="3200400" lvl="6" indent="-457200" rtl="0">
              <a:spcBef>
                <a:spcPts val="0"/>
              </a:spcBef>
              <a:spcAft>
                <a:spcPts val="0"/>
              </a:spcAft>
              <a:buClr>
                <a:srgbClr val="FFF7ED"/>
              </a:buClr>
              <a:buSzPts val="3600"/>
              <a:buChar char="￮"/>
              <a:defRPr sz="3600">
                <a:solidFill>
                  <a:srgbClr val="FFF7ED"/>
                </a:solidFill>
              </a:defRPr>
            </a:lvl7pPr>
            <a:lvl8pPr marL="3657600" lvl="7" indent="-457200" rtl="0">
              <a:spcBef>
                <a:spcPts val="0"/>
              </a:spcBef>
              <a:spcAft>
                <a:spcPts val="0"/>
              </a:spcAft>
              <a:buClr>
                <a:srgbClr val="FFF7ED"/>
              </a:buClr>
              <a:buSzPts val="3600"/>
              <a:buChar char="￮"/>
              <a:defRPr sz="3600">
                <a:solidFill>
                  <a:srgbClr val="FFF7ED"/>
                </a:solidFill>
              </a:defRPr>
            </a:lvl8pPr>
            <a:lvl9pPr marL="4114800" lvl="8" indent="-457200">
              <a:spcBef>
                <a:spcPts val="0"/>
              </a:spcBef>
              <a:spcAft>
                <a:spcPts val="0"/>
              </a:spcAft>
              <a:buClr>
                <a:srgbClr val="FFF7ED"/>
              </a:buClr>
              <a:buSzPts val="3600"/>
              <a:buChar char="■"/>
              <a:defRPr sz="3600">
                <a:solidFill>
                  <a:srgbClr val="FFF7ED"/>
                </a:solidFill>
              </a:defRPr>
            </a:lvl9pPr>
          </a:lstStyle>
          <a:p>
            <a:endParaRPr/>
          </a:p>
        </p:txBody>
      </p:sp>
      <p:sp>
        <p:nvSpPr>
          <p:cNvPr id="105" name="Google Shape;105;p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4"/>
          <p:cNvSpPr/>
          <p:nvPr/>
        </p:nvSpPr>
        <p:spPr>
          <a:xfrm>
            <a:off x="762000" y="796400"/>
            <a:ext cx="621200" cy="509275"/>
          </a:xfrm>
          <a:prstGeom prst="rect">
            <a:avLst/>
          </a:prstGeom>
        </p:spPr>
        <p:txBody>
          <a:bodyPr>
            <a:prstTxWarp prst="textPlain">
              <a:avLst/>
            </a:prstTxWarp>
          </a:bodyPr>
          <a:lstStyle/>
          <a:p>
            <a:pPr lvl="0" algn="ctr"/>
            <a:r>
              <a:rPr b="0" i="0">
                <a:ln>
                  <a:noFill/>
                </a:ln>
                <a:gradFill>
                  <a:gsLst>
                    <a:gs pos="0">
                      <a:schemeClr val="accent1"/>
                    </a:gs>
                    <a:gs pos="100000">
                      <a:schemeClr val="accent3"/>
                    </a:gs>
                  </a:gsLst>
                  <a:lin ang="16200038" scaled="0"/>
                </a:gradFill>
                <a:latin typeface="Arial"/>
              </a:rPr>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9" name="Slide Number Placeholder 8"/>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768486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5" name="Slide Number Placeholder 4"/>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3720860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3" name="Footer Placeholder 2"/>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4" name="Slide Number Placeholder 3"/>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1780419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2816628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532468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3141563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429324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black"/>
                </a:solidFill>
                <a:effectLst/>
                <a:uLnTx/>
                <a:uFillTx/>
                <a:latin typeface="Tw Cen MT" panose="020B0602020104020603"/>
                <a:ea typeface="+mn-ea"/>
                <a:cs typeface="+mn-cs"/>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3429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black"/>
                </a:solidFill>
                <a:effectLst/>
                <a:uLnTx/>
                <a:uFillTx/>
                <a:latin typeface="Tw Cen MT" panose="020B0602020104020603"/>
                <a:ea typeface="+mn-ea"/>
                <a:cs typeface="+mn-cs"/>
              </a:rPr>
              <a:t>”</a:t>
            </a:r>
          </a:p>
        </p:txBody>
      </p:sp>
    </p:spTree>
    <p:extLst>
      <p:ext uri="{BB962C8B-B14F-4D97-AF65-F5344CB8AC3E}">
        <p14:creationId xmlns:p14="http://schemas.microsoft.com/office/powerpoint/2010/main" val="3255039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7" name="Slide Number Placeholder 6"/>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12651594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3" name="Date Placeholder 2"/>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5" name="Slide Number Placeholder 4"/>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2350017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7"/>
        <p:cNvGrpSpPr/>
        <p:nvPr/>
      </p:nvGrpSpPr>
      <p:grpSpPr>
        <a:xfrm>
          <a:off x="0" y="0"/>
          <a:ext cx="0" cy="0"/>
          <a:chOff x="0" y="0"/>
          <a:chExt cx="0" cy="0"/>
        </a:xfrm>
      </p:grpSpPr>
      <p:grpSp>
        <p:nvGrpSpPr>
          <p:cNvPr id="108" name="Google Shape;108;p5"/>
          <p:cNvGrpSpPr/>
          <p:nvPr/>
        </p:nvGrpSpPr>
        <p:grpSpPr>
          <a:xfrm>
            <a:off x="2429" y="0"/>
            <a:ext cx="9144058" cy="5143600"/>
            <a:chOff x="238125" y="2718950"/>
            <a:chExt cx="3166225" cy="1781025"/>
          </a:xfrm>
        </p:grpSpPr>
        <p:sp>
          <p:nvSpPr>
            <p:cNvPr id="109" name="Google Shape;109;p5"/>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5"/>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14" name="Google Shape;114;p5"/>
          <p:cNvSpPr txBox="1">
            <a:spLocks noGrp="1"/>
          </p:cNvSpPr>
          <p:nvPr>
            <p:ph type="body" idx="1"/>
          </p:nvPr>
        </p:nvSpPr>
        <p:spPr>
          <a:xfrm>
            <a:off x="762000" y="1504950"/>
            <a:ext cx="6255000" cy="29232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15" name="Google Shape;115;p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3" name="Date Placeholder 2"/>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5" name="Slide Number Placeholder 4"/>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2182469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3160289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12"/>
          </p:nvPr>
        </p:nvSpPr>
        <p:spPr/>
        <p:txBody>
          <a:body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11761441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915973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3768629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087438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27422773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11" name="Footer Placeholder 10"/>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12" name="Slide Number Placeholder 11"/>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2314486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7" name="Footer Placeholder 6"/>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8" name="Slide Number Placeholder 7"/>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5444770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335843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dk1"/>
        </a:solidFill>
        <a:effectLst/>
      </p:bgPr>
    </p:bg>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762000" y="1350950"/>
            <a:ext cx="3315900" cy="6390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8" name="Google Shape;118;p6"/>
          <p:cNvSpPr txBox="1">
            <a:spLocks noGrp="1"/>
          </p:cNvSpPr>
          <p:nvPr>
            <p:ph type="body" idx="1"/>
          </p:nvPr>
        </p:nvSpPr>
        <p:spPr>
          <a:xfrm>
            <a:off x="762000" y="2129249"/>
            <a:ext cx="3315900" cy="2178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119" name="Google Shape;119;p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smtClean="0"/>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8" name="Date Placeholder 7"/>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9" name="Footer Placeholder 8"/>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3159466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75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8" name="Date Placeholder 7"/>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9" name="Footer Placeholder 8"/>
          <p:cNvSpPr>
            <a:spLocks noGrp="1"/>
          </p:cNvSpPr>
          <p:nvPr>
            <p:ph type="ftr" sz="quarter" idx="11"/>
          </p:nvPr>
        </p:nvSpPr>
        <p:spPr>
          <a:xfrm>
            <a:off x="2624326" y="4767263"/>
            <a:ext cx="4433638" cy="273844"/>
          </a:xfrm>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10" name="Slide Number Placeholder 9"/>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42372666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0996261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213424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0"/>
        <p:cNvGrpSpPr/>
        <p:nvPr/>
      </p:nvGrpSpPr>
      <p:grpSpPr>
        <a:xfrm>
          <a:off x="0" y="0"/>
          <a:ext cx="0" cy="0"/>
          <a:chOff x="0" y="0"/>
          <a:chExt cx="0" cy="0"/>
        </a:xfrm>
      </p:grpSpPr>
      <p:grpSp>
        <p:nvGrpSpPr>
          <p:cNvPr id="121" name="Google Shape;121;p7"/>
          <p:cNvGrpSpPr/>
          <p:nvPr/>
        </p:nvGrpSpPr>
        <p:grpSpPr>
          <a:xfrm>
            <a:off x="2429" y="0"/>
            <a:ext cx="9144058" cy="5143600"/>
            <a:chOff x="238125" y="2718950"/>
            <a:chExt cx="3166225" cy="1781025"/>
          </a:xfrm>
        </p:grpSpPr>
        <p:sp>
          <p:nvSpPr>
            <p:cNvPr id="122" name="Google Shape;122;p7"/>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7"/>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7" name="Google Shape;127;p7"/>
          <p:cNvSpPr txBox="1">
            <a:spLocks noGrp="1"/>
          </p:cNvSpPr>
          <p:nvPr>
            <p:ph type="body" idx="1"/>
          </p:nvPr>
        </p:nvSpPr>
        <p:spPr>
          <a:xfrm>
            <a:off x="762000"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28" name="Google Shape;128;p7"/>
          <p:cNvSpPr txBox="1">
            <a:spLocks noGrp="1"/>
          </p:cNvSpPr>
          <p:nvPr>
            <p:ph type="body" idx="2"/>
          </p:nvPr>
        </p:nvSpPr>
        <p:spPr>
          <a:xfrm>
            <a:off x="3980946" y="1504950"/>
            <a:ext cx="3036000" cy="34209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29" name="Google Shape;129;p7"/>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0"/>
        <p:cNvGrpSpPr/>
        <p:nvPr/>
      </p:nvGrpSpPr>
      <p:grpSpPr>
        <a:xfrm>
          <a:off x="0" y="0"/>
          <a:ext cx="0" cy="0"/>
          <a:chOff x="0" y="0"/>
          <a:chExt cx="0" cy="0"/>
        </a:xfrm>
      </p:grpSpPr>
      <p:grpSp>
        <p:nvGrpSpPr>
          <p:cNvPr id="131" name="Google Shape;131;p8"/>
          <p:cNvGrpSpPr/>
          <p:nvPr/>
        </p:nvGrpSpPr>
        <p:grpSpPr>
          <a:xfrm>
            <a:off x="2429" y="0"/>
            <a:ext cx="9144058" cy="5143600"/>
            <a:chOff x="238125" y="2718950"/>
            <a:chExt cx="3166225" cy="1781025"/>
          </a:xfrm>
        </p:grpSpPr>
        <p:sp>
          <p:nvSpPr>
            <p:cNvPr id="132" name="Google Shape;132;p8"/>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8"/>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7" name="Google Shape;137;p8"/>
          <p:cNvSpPr txBox="1">
            <a:spLocks noGrp="1"/>
          </p:cNvSpPr>
          <p:nvPr>
            <p:ph type="body" idx="1"/>
          </p:nvPr>
        </p:nvSpPr>
        <p:spPr>
          <a:xfrm>
            <a:off x="762000"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38" name="Google Shape;138;p8"/>
          <p:cNvSpPr txBox="1">
            <a:spLocks noGrp="1"/>
          </p:cNvSpPr>
          <p:nvPr>
            <p:ph type="body" idx="2"/>
          </p:nvPr>
        </p:nvSpPr>
        <p:spPr>
          <a:xfrm>
            <a:off x="2917502"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39" name="Google Shape;139;p8"/>
          <p:cNvSpPr txBox="1">
            <a:spLocks noGrp="1"/>
          </p:cNvSpPr>
          <p:nvPr>
            <p:ph type="body" idx="3"/>
          </p:nvPr>
        </p:nvSpPr>
        <p:spPr>
          <a:xfrm>
            <a:off x="5073004" y="1504950"/>
            <a:ext cx="1944000" cy="3116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40" name="Google Shape;140;p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grpSp>
        <p:nvGrpSpPr>
          <p:cNvPr id="142" name="Google Shape;142;p9"/>
          <p:cNvGrpSpPr/>
          <p:nvPr/>
        </p:nvGrpSpPr>
        <p:grpSpPr>
          <a:xfrm>
            <a:off x="2429" y="0"/>
            <a:ext cx="9144058" cy="5143600"/>
            <a:chOff x="238125" y="2718950"/>
            <a:chExt cx="3166225" cy="1781025"/>
          </a:xfrm>
        </p:grpSpPr>
        <p:sp>
          <p:nvSpPr>
            <p:cNvPr id="143" name="Google Shape;143;p9"/>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9"/>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48" name="Google Shape;148;p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0"/>
        <p:cNvGrpSpPr/>
        <p:nvPr/>
      </p:nvGrpSpPr>
      <p:grpSpPr>
        <a:xfrm>
          <a:off x="0" y="0"/>
          <a:ext cx="0" cy="0"/>
          <a:chOff x="0" y="0"/>
          <a:chExt cx="0" cy="0"/>
        </a:xfrm>
      </p:grpSpPr>
      <p:grpSp>
        <p:nvGrpSpPr>
          <p:cNvPr id="161" name="Google Shape;161;p12"/>
          <p:cNvGrpSpPr/>
          <p:nvPr/>
        </p:nvGrpSpPr>
        <p:grpSpPr>
          <a:xfrm>
            <a:off x="2429" y="0"/>
            <a:ext cx="9144058" cy="5143600"/>
            <a:chOff x="238125" y="2718950"/>
            <a:chExt cx="3166225" cy="1781025"/>
          </a:xfrm>
        </p:grpSpPr>
        <p:sp>
          <p:nvSpPr>
            <p:cNvPr id="162" name="Google Shape;162;p12"/>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4.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3000">
              <a:schemeClr val="accent3"/>
            </a:gs>
            <a:gs pos="2900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62000" y="358375"/>
            <a:ext cx="62550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1pPr>
            <a:lvl2pPr lvl="1">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2pPr>
            <a:lvl3pPr lvl="2">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3pPr>
            <a:lvl4pPr lvl="3">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4pPr>
            <a:lvl5pPr lvl="4">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5pPr>
            <a:lvl6pPr lvl="5">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6pPr>
            <a:lvl7pPr lvl="6">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7pPr>
            <a:lvl8pPr lvl="7">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8pPr>
            <a:lvl9pPr lvl="8">
              <a:spcBef>
                <a:spcPts val="0"/>
              </a:spcBef>
              <a:spcAft>
                <a:spcPts val="0"/>
              </a:spcAft>
              <a:buClr>
                <a:schemeClr val="accent3"/>
              </a:buClr>
              <a:buSzPts val="3600"/>
              <a:buFont typeface="Abel"/>
              <a:buNone/>
              <a:defRPr sz="3600">
                <a:solidFill>
                  <a:schemeClr val="accent3"/>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62000" y="1504950"/>
            <a:ext cx="6255000" cy="29232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accent1"/>
              </a:buClr>
              <a:buSzPts val="2400"/>
              <a:buFont typeface="Abel"/>
              <a:buChar char="⊗"/>
              <a:defRPr sz="2400">
                <a:solidFill>
                  <a:schemeClr val="dk2"/>
                </a:solidFill>
                <a:latin typeface="Abel"/>
                <a:ea typeface="Abel"/>
                <a:cs typeface="Abel"/>
                <a:sym typeface="Abel"/>
              </a:defRPr>
            </a:lvl1pPr>
            <a:lvl2pPr marL="914400" lvl="1"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2pPr>
            <a:lvl3pPr marL="1371600" lvl="2" indent="-381000">
              <a:spcBef>
                <a:spcPts val="0"/>
              </a:spcBef>
              <a:spcAft>
                <a:spcPts val="0"/>
              </a:spcAft>
              <a:buClr>
                <a:schemeClr val="accent2"/>
              </a:buClr>
              <a:buSzPts val="2400"/>
              <a:buFont typeface="Abel"/>
              <a:buChar char="⊙"/>
              <a:defRPr sz="2400">
                <a:solidFill>
                  <a:schemeClr val="dk2"/>
                </a:solidFill>
                <a:latin typeface="Abel"/>
                <a:ea typeface="Abel"/>
                <a:cs typeface="Abel"/>
                <a:sym typeface="Abel"/>
              </a:defRPr>
            </a:lvl3pPr>
            <a:lvl4pPr marL="1828800" lvl="3"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4pPr>
            <a:lvl5pPr marL="2286000" lvl="4"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5pPr>
            <a:lvl6pPr marL="2743200" lvl="5"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6pPr>
            <a:lvl7pPr marL="3200400" lvl="6"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7pPr>
            <a:lvl8pPr marL="3657600" lvl="7"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8pPr>
            <a:lvl9pPr marL="4114800" lvl="8" indent="-381000">
              <a:spcBef>
                <a:spcPts val="0"/>
              </a:spcBef>
              <a:spcAft>
                <a:spcPts val="0"/>
              </a:spcAft>
              <a:buClr>
                <a:schemeClr val="dk2"/>
              </a:buClr>
              <a:buSzPts val="2400"/>
              <a:buFont typeface="Abel"/>
              <a:buChar char="■"/>
              <a:defRPr sz="2400">
                <a:solidFill>
                  <a:schemeClr val="dk2"/>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45384" y="34064"/>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accent1"/>
                </a:solidFill>
                <a:latin typeface="Abel"/>
                <a:ea typeface="Abel"/>
                <a:cs typeface="Abel"/>
                <a:sym typeface="Abel"/>
              </a:defRPr>
            </a:lvl1pPr>
            <a:lvl2pPr lvl="1" algn="r">
              <a:buNone/>
              <a:defRPr sz="1300">
                <a:solidFill>
                  <a:schemeClr val="accent1"/>
                </a:solidFill>
                <a:latin typeface="Abel"/>
                <a:ea typeface="Abel"/>
                <a:cs typeface="Abel"/>
                <a:sym typeface="Abel"/>
              </a:defRPr>
            </a:lvl2pPr>
            <a:lvl3pPr lvl="2" algn="r">
              <a:buNone/>
              <a:defRPr sz="1300">
                <a:solidFill>
                  <a:schemeClr val="accent1"/>
                </a:solidFill>
                <a:latin typeface="Abel"/>
                <a:ea typeface="Abel"/>
                <a:cs typeface="Abel"/>
                <a:sym typeface="Abel"/>
              </a:defRPr>
            </a:lvl3pPr>
            <a:lvl4pPr lvl="3" algn="r">
              <a:buNone/>
              <a:defRPr sz="1300">
                <a:solidFill>
                  <a:schemeClr val="accent1"/>
                </a:solidFill>
                <a:latin typeface="Abel"/>
                <a:ea typeface="Abel"/>
                <a:cs typeface="Abel"/>
                <a:sym typeface="Abel"/>
              </a:defRPr>
            </a:lvl4pPr>
            <a:lvl5pPr lvl="4" algn="r">
              <a:buNone/>
              <a:defRPr sz="1300">
                <a:solidFill>
                  <a:schemeClr val="accent1"/>
                </a:solidFill>
                <a:latin typeface="Abel"/>
                <a:ea typeface="Abel"/>
                <a:cs typeface="Abel"/>
                <a:sym typeface="Abel"/>
              </a:defRPr>
            </a:lvl5pPr>
            <a:lvl6pPr lvl="5" algn="r">
              <a:buNone/>
              <a:defRPr sz="1300">
                <a:solidFill>
                  <a:schemeClr val="accent1"/>
                </a:solidFill>
                <a:latin typeface="Abel"/>
                <a:ea typeface="Abel"/>
                <a:cs typeface="Abel"/>
                <a:sym typeface="Abel"/>
              </a:defRPr>
            </a:lvl6pPr>
            <a:lvl7pPr lvl="6" algn="r">
              <a:buNone/>
              <a:defRPr sz="1300">
                <a:solidFill>
                  <a:schemeClr val="accent1"/>
                </a:solidFill>
                <a:latin typeface="Abel"/>
                <a:ea typeface="Abel"/>
                <a:cs typeface="Abel"/>
                <a:sym typeface="Abel"/>
              </a:defRPr>
            </a:lvl7pPr>
            <a:lvl8pPr lvl="7" algn="r">
              <a:buNone/>
              <a:defRPr sz="1300">
                <a:solidFill>
                  <a:schemeClr val="accent1"/>
                </a:solidFill>
                <a:latin typeface="Abel"/>
                <a:ea typeface="Abel"/>
                <a:cs typeface="Abel"/>
                <a:sym typeface="Abel"/>
              </a:defRPr>
            </a:lvl8pPr>
            <a:lvl9pPr lvl="8" algn="r">
              <a:buNone/>
              <a:defRPr sz="1300">
                <a:solidFill>
                  <a:schemeClr val="accen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4"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23846" y="1578901"/>
            <a:ext cx="7020154" cy="3564599"/>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
        <p:nvSpPr>
          <p:cNvPr id="8" name="Rectangle 7"/>
          <p:cNvSpPr/>
          <p:nvPr/>
        </p:nvSpPr>
        <p:spPr>
          <a:xfrm>
            <a:off x="0" y="0"/>
            <a:ext cx="72313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58857" y="606042"/>
            <a:ext cx="5968748" cy="80792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0199" y="1539087"/>
            <a:ext cx="5847405" cy="299837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607549" y="3952953"/>
            <a:ext cx="1997047" cy="137160"/>
          </a:xfrm>
          <a:prstGeom prst="rect">
            <a:avLst/>
          </a:prstGeom>
        </p:spPr>
        <p:txBody>
          <a:bodyPr vert="horz" lIns="91440" tIns="18288" rIns="91440" bIns="45720" rtlCol="0" anchor="t"/>
          <a:lstStyle>
            <a:lvl1pPr algn="r">
              <a:defRPr sz="600">
                <a:solidFill>
                  <a:schemeClr val="tx1">
                    <a:tint val="75000"/>
                  </a:schemeClr>
                </a:solidFill>
                <a:latin typeface="+mn-lt"/>
              </a:defRPr>
            </a:lvl1pPr>
          </a:lstStyle>
          <a:p>
            <a:pPr defTabSz="342900">
              <a:buClrTx/>
            </a:pPr>
            <a:fld id="{3CBC1C18-307B-4F68-A007-B5B542270E8D}" type="datetimeFigureOut">
              <a:rPr lang="en-US" kern="1200" smtClean="0">
                <a:solidFill>
                  <a:prstClr val="white">
                    <a:tint val="75000"/>
                  </a:prstClr>
                </a:solidFill>
                <a:ea typeface="+mn-ea"/>
                <a:cs typeface="+mn-cs"/>
              </a:rPr>
              <a:pPr defTabSz="342900">
                <a:buClrTx/>
              </a:pPr>
              <a:t>8/15/2022</a:t>
            </a:fld>
            <a:endParaRPr lang="en-US" kern="1200" dirty="0">
              <a:solidFill>
                <a:prstClr val="white">
                  <a:tint val="75000"/>
                </a:prstClr>
              </a:solidFill>
              <a:ea typeface="+mn-ea"/>
              <a:cs typeface="+mn-cs"/>
            </a:endParaRPr>
          </a:p>
        </p:txBody>
      </p:sp>
      <p:sp>
        <p:nvSpPr>
          <p:cNvPr id="5" name="Footer Placeholder 4"/>
          <p:cNvSpPr>
            <a:spLocks noGrp="1"/>
          </p:cNvSpPr>
          <p:nvPr>
            <p:ph type="ftr" sz="quarter" idx="3"/>
          </p:nvPr>
        </p:nvSpPr>
        <p:spPr>
          <a:xfrm rot="5400000">
            <a:off x="-1677848" y="2745858"/>
            <a:ext cx="4414014" cy="134382"/>
          </a:xfrm>
          <a:prstGeom prst="rect">
            <a:avLst/>
          </a:prstGeom>
        </p:spPr>
        <p:txBody>
          <a:bodyPr vert="horz" lIns="91440" tIns="45720" rIns="91440" bIns="18288" rtlCol="0" anchor="b"/>
          <a:lstStyle>
            <a:lvl1pPr algn="r">
              <a:defRPr sz="600">
                <a:solidFill>
                  <a:schemeClr val="tx1">
                    <a:tint val="75000"/>
                  </a:schemeClr>
                </a:solidFill>
              </a:defRPr>
            </a:lvl1pPr>
          </a:lstStyle>
          <a:p>
            <a:pPr defTabSz="342900">
              <a:buClrTx/>
            </a:pPr>
            <a:r>
              <a:rPr lang="en-US" kern="1200" smtClean="0">
                <a:solidFill>
                  <a:prstClr val="white">
                    <a:tint val="75000"/>
                  </a:prstClr>
                </a:solidFill>
                <a:ea typeface="+mn-ea"/>
                <a:cs typeface="+mn-cs"/>
              </a:rPr>
              <a:t>
              </a:t>
            </a:r>
            <a:endParaRPr lang="en-US" kern="1200" dirty="0">
              <a:solidFill>
                <a:prstClr val="white">
                  <a:tint val="75000"/>
                </a:prstClr>
              </a:solidFill>
              <a:ea typeface="+mn-ea"/>
              <a:cs typeface="+mn-cs"/>
            </a:endParaRPr>
          </a:p>
        </p:txBody>
      </p:sp>
      <p:sp>
        <p:nvSpPr>
          <p:cNvPr id="6" name="Slide Number Placeholder 5"/>
          <p:cNvSpPr>
            <a:spLocks noGrp="1"/>
          </p:cNvSpPr>
          <p:nvPr>
            <p:ph type="sldNum" sz="quarter" idx="4"/>
          </p:nvPr>
        </p:nvSpPr>
        <p:spPr>
          <a:xfrm>
            <a:off x="118806" y="123445"/>
            <a:ext cx="477545" cy="242138"/>
          </a:xfrm>
          <a:prstGeom prst="rect">
            <a:avLst/>
          </a:prstGeom>
        </p:spPr>
        <p:txBody>
          <a:bodyPr vert="horz" lIns="91440" tIns="45720" rIns="45720" bIns="45720" rtlCol="0" anchor="ctr"/>
          <a:lstStyle>
            <a:lvl1pPr algn="r">
              <a:defRPr sz="1350">
                <a:solidFill>
                  <a:schemeClr val="tx1">
                    <a:tint val="75000"/>
                  </a:schemeClr>
                </a:solidFill>
              </a:defRPr>
            </a:lvl1pPr>
          </a:lstStyle>
          <a:p>
            <a:pPr defTabSz="342900">
              <a:buClrTx/>
            </a:pPr>
            <a:fld id="{6D22F896-40B5-4ADD-8801-0D06FADFA095}" type="slidenum">
              <a:rPr lang="en-US" kern="1200" smtClean="0">
                <a:solidFill>
                  <a:prstClr val="white">
                    <a:tint val="75000"/>
                  </a:prstClr>
                </a:solidFill>
                <a:ea typeface="+mn-ea"/>
                <a:cs typeface="+mn-cs"/>
              </a:rPr>
              <a:pPr defTabSz="342900">
                <a:buClrTx/>
              </a:pPr>
              <a:t>‹#›</a:t>
            </a:fld>
            <a:endParaRPr lang="en-US" kern="1200" dirty="0">
              <a:solidFill>
                <a:prstClr val="white">
                  <a:tint val="75000"/>
                </a:prstClr>
              </a:solidFill>
              <a:ea typeface="+mn-ea"/>
              <a:cs typeface="+mn-cs"/>
            </a:endParaRPr>
          </a:p>
        </p:txBody>
      </p:sp>
      <p:sp>
        <p:nvSpPr>
          <p:cNvPr id="57" name="Rectangle 56"/>
          <p:cNvSpPr/>
          <p:nvPr/>
        </p:nvSpPr>
        <p:spPr>
          <a:xfrm>
            <a:off x="721532"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9337664"/>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p:titleStyle>
    <p:bodyStyle>
      <a:lvl1pPr marL="2583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pPr defTabSz="342900">
              <a:buClrTx/>
            </a:pPr>
            <a:fld id="{48A87A34-81AB-432B-8DAE-1953F412C126}" type="datetimeFigureOut">
              <a:rPr lang="en-US" kern="1200" smtClean="0">
                <a:solidFill>
                  <a:prstClr val="black"/>
                </a:solidFill>
                <a:latin typeface="Tw Cen MT" panose="020B0602020104020603"/>
                <a:ea typeface="+mn-ea"/>
                <a:cs typeface="+mn-cs"/>
              </a:rPr>
              <a:pPr defTabSz="342900">
                <a:buClrTx/>
              </a:pPr>
              <a:t>8/15/2022</a:t>
            </a:fld>
            <a:endParaRPr lang="en-US" kern="1200" dirty="0">
              <a:solidFill>
                <a:prstClr val="black"/>
              </a:solidFill>
              <a:latin typeface="Tw Cen MT" panose="020B0602020104020603"/>
              <a:ea typeface="+mn-ea"/>
              <a:cs typeface="+mn-cs"/>
            </a:endParaRPr>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pPr defTabSz="342900">
              <a:buClrTx/>
            </a:pPr>
            <a:endParaRPr lang="en-US" kern="1200" dirty="0">
              <a:solidFill>
                <a:prstClr val="black"/>
              </a:solidFill>
              <a:latin typeface="Tw Cen MT" panose="020B0602020104020603"/>
              <a:ea typeface="+mn-ea"/>
              <a:cs typeface="+mn-cs"/>
            </a:endParaRPr>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defTabSz="342900">
              <a:buClrTx/>
            </a:pPr>
            <a:fld id="{6D22F896-40B5-4ADD-8801-0D06FADFA095}" type="slidenum">
              <a:rPr lang="en-US" kern="1200" smtClean="0">
                <a:solidFill>
                  <a:prstClr val="black"/>
                </a:solidFill>
                <a:latin typeface="Tw Cen MT" panose="020B0602020104020603"/>
                <a:ea typeface="+mn-ea"/>
                <a:cs typeface="+mn-cs"/>
              </a:rPr>
              <a:pPr defTabSz="342900">
                <a:buClrTx/>
              </a:pPr>
              <a:t>‹#›</a:t>
            </a:fld>
            <a:endParaRPr lang="en-US" kern="1200" dirty="0">
              <a:solidFill>
                <a:prstClr val="black"/>
              </a:solidFill>
              <a:latin typeface="Tw Cen MT" panose="020B0602020104020603"/>
              <a:ea typeface="+mn-ea"/>
              <a:cs typeface="+mn-cs"/>
            </a:endParaRPr>
          </a:p>
        </p:txBody>
      </p:sp>
    </p:spTree>
    <p:extLst>
      <p:ext uri="{BB962C8B-B14F-4D97-AF65-F5344CB8AC3E}">
        <p14:creationId xmlns:p14="http://schemas.microsoft.com/office/powerpoint/2010/main" val="138703916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pPr defTabSz="342900">
              <a:buClrTx/>
            </a:pPr>
            <a:fld id="{5586B75A-687E-405C-8A0B-8D00578BA2C3}" type="datetimeFigureOut">
              <a:rPr lang="en-US" kern="1200" smtClean="0">
                <a:solidFill>
                  <a:srgbClr val="000000">
                    <a:lumMod val="50000"/>
                    <a:lumOff val="50000"/>
                  </a:srgbClr>
                </a:solidFill>
                <a:latin typeface="Corbel" panose="020B0503020204020204"/>
                <a:ea typeface="+mn-ea"/>
                <a:cs typeface="+mn-cs"/>
              </a:rPr>
              <a:pPr defTabSz="342900">
                <a:buClrTx/>
              </a:pPr>
              <a:t>8/15/2022</a:t>
            </a:fld>
            <a:endParaRPr lang="en-US" kern="1200" dirty="0">
              <a:solidFill>
                <a:srgbClr val="000000">
                  <a:lumMod val="50000"/>
                  <a:lumOff val="50000"/>
                </a:srgbClr>
              </a:solidFill>
              <a:latin typeface="Corbel" panose="020B0503020204020204"/>
              <a:ea typeface="+mn-ea"/>
              <a:cs typeface="+mn-cs"/>
            </a:endParaRPr>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pPr defTabSz="342900">
              <a:buClrTx/>
            </a:pPr>
            <a:endParaRPr lang="en-US" kern="1200" dirty="0">
              <a:solidFill>
                <a:srgbClr val="000000">
                  <a:lumMod val="50000"/>
                  <a:lumOff val="50000"/>
                </a:srgbClr>
              </a:solidFill>
              <a:latin typeface="Corbel" panose="020B0503020204020204"/>
              <a:ea typeface="+mn-ea"/>
              <a:cs typeface="+mn-cs"/>
            </a:endParaRPr>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pPr defTabSz="342900">
              <a:buClrTx/>
            </a:pPr>
            <a:fld id="{4FAB73BC-B049-4115-A692-8D63A059BFB8}" type="slidenum">
              <a:rPr lang="en-US" kern="1200" smtClean="0">
                <a:solidFill>
                  <a:srgbClr val="40BAD2"/>
                </a:solidFill>
                <a:latin typeface="Corbel" panose="020B0503020204020204"/>
                <a:ea typeface="+mn-ea"/>
                <a:cs typeface="+mn-cs"/>
              </a:rPr>
              <a:pPr defTabSz="342900">
                <a:buClrTx/>
              </a:pPr>
              <a:t>‹#›</a:t>
            </a:fld>
            <a:endParaRPr lang="en-US" kern="1200" dirty="0">
              <a:solidFill>
                <a:srgbClr val="40BAD2"/>
              </a:solidFill>
              <a:latin typeface="Corbel" panose="020B0503020204020204"/>
              <a:ea typeface="+mn-ea"/>
              <a:cs typeface="+mn-cs"/>
            </a:endParaRPr>
          </a:p>
        </p:txBody>
      </p:sp>
    </p:spTree>
    <p:extLst>
      <p:ext uri="{BB962C8B-B14F-4D97-AF65-F5344CB8AC3E}">
        <p14:creationId xmlns:p14="http://schemas.microsoft.com/office/powerpoint/2010/main" val="12635638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defRPr sz="1500" kern="1200">
          <a:solidFill>
            <a:schemeClr val="tx1">
              <a:lumMod val="65000"/>
              <a:lumOff val="35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350" kern="1200">
          <a:solidFill>
            <a:schemeClr val="tx1">
              <a:lumMod val="65000"/>
              <a:lumOff val="35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200" kern="1200">
          <a:solidFill>
            <a:schemeClr val="tx1">
              <a:lumMod val="65000"/>
              <a:lumOff val="35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hyperlink" Target="https://cdn.analyticsvidhya.com/wp-content/uploads/2020/03/Norm_eq.gif"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hyperlink" Target="https://cdn.analyticsvidhya.com/wp-content/uploads/2020/03/Stand_eq.gif" TargetMode="Externa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ctrTitle"/>
          </p:nvPr>
        </p:nvSpPr>
        <p:spPr>
          <a:xfrm>
            <a:off x="1633527" y="1865364"/>
            <a:ext cx="6158327" cy="119884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smtClean="0"/>
              <a:t>FEATURE TRANSFORMATION</a:t>
            </a:r>
            <a:br>
              <a:rPr lang="en-IN" dirty="0" smtClean="0"/>
            </a:br>
            <a:endParaRPr lang="en-IN" dirty="0"/>
          </a:p>
        </p:txBody>
      </p:sp>
      <p:sp>
        <p:nvSpPr>
          <p:cNvPr id="3" name="Google Shape;199;p17"/>
          <p:cNvSpPr txBox="1">
            <a:spLocks/>
          </p:cNvSpPr>
          <p:nvPr/>
        </p:nvSpPr>
        <p:spPr>
          <a:xfrm>
            <a:off x="1435731" y="2951620"/>
            <a:ext cx="6158327" cy="119884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5000"/>
              <a:buFont typeface="Abel"/>
              <a:buNone/>
              <a:defRPr sz="5000" b="0" i="0" u="none" strike="noStrike" cap="none">
                <a:solidFill>
                  <a:schemeClr val="accent3"/>
                </a:solidFill>
                <a:latin typeface="Abel"/>
                <a:ea typeface="Abel"/>
                <a:cs typeface="Abel"/>
                <a:sym typeface="Abel"/>
              </a:defRPr>
            </a:lvl1pPr>
            <a:lvl2pPr marR="0" lvl="1"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2pPr>
            <a:lvl3pPr marR="0" lvl="2"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3pPr>
            <a:lvl4pPr marR="0" lvl="3"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4pPr>
            <a:lvl5pPr marR="0" lvl="4"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5pPr>
            <a:lvl6pPr marR="0" lvl="5"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6pPr>
            <a:lvl7pPr marR="0" lvl="6"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7pPr>
            <a:lvl8pPr marR="0" lvl="7"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8pPr>
            <a:lvl9pPr marR="0" lvl="8" algn="ctr" rtl="0">
              <a:lnSpc>
                <a:spcPct val="100000"/>
              </a:lnSpc>
              <a:spcBef>
                <a:spcPts val="0"/>
              </a:spcBef>
              <a:spcAft>
                <a:spcPts val="0"/>
              </a:spcAft>
              <a:buClr>
                <a:schemeClr val="accent3"/>
              </a:buClr>
              <a:buSzPts val="6000"/>
              <a:buFont typeface="Abel"/>
              <a:buNone/>
              <a:defRPr sz="6000" b="0" i="0" u="none" strike="noStrike" cap="none">
                <a:solidFill>
                  <a:schemeClr val="accent3"/>
                </a:solidFill>
                <a:latin typeface="Abel"/>
                <a:ea typeface="Abel"/>
                <a:cs typeface="Abel"/>
                <a:sym typeface="Abel"/>
              </a:defRPr>
            </a:lvl9pPr>
          </a:lstStyle>
          <a:p>
            <a:r>
              <a:rPr lang="en-IN" sz="2000" dirty="0" smtClean="0"/>
              <a:t>Himanshu Shukla</a:t>
            </a:r>
          </a:p>
          <a:p>
            <a:r>
              <a:rPr lang="en-IN" sz="2000" dirty="0" smtClean="0"/>
              <a:t>(Data Scientist)</a:t>
            </a:r>
            <a:r>
              <a:rPr lang="en-IN" dirty="0" smtClean="0"/>
              <a:t/>
            </a:r>
            <a:br>
              <a:rPr lang="en-IN" dirty="0" smtClean="0"/>
            </a:b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5"/>
          <p:cNvSpPr txBox="1">
            <a:spLocks noGrp="1"/>
          </p:cNvSpPr>
          <p:nvPr>
            <p:ph type="title"/>
          </p:nvPr>
        </p:nvSpPr>
        <p:spPr>
          <a:xfrm>
            <a:off x="762000" y="358375"/>
            <a:ext cx="6746700" cy="857400"/>
          </a:xfrm>
          <a:prstGeom prst="rect">
            <a:avLst/>
          </a:prstGeom>
        </p:spPr>
        <p:txBody>
          <a:bodyPr spcFirstLastPara="1" wrap="square" lIns="0" tIns="0" rIns="0" bIns="0" anchor="b" anchorCtr="0">
            <a:noAutofit/>
          </a:bodyPr>
          <a:lstStyle/>
          <a:p>
            <a:pPr lvl="0"/>
            <a:r>
              <a:rPr lang="en-IN" dirty="0"/>
              <a:t>How</a:t>
            </a:r>
            <a:r>
              <a:rPr lang="en" dirty="0"/>
              <a:t> we can change categorical data into numbers?</a:t>
            </a:r>
            <a:endParaRPr dirty="0"/>
          </a:p>
        </p:txBody>
      </p:sp>
      <p:sp>
        <p:nvSpPr>
          <p:cNvPr id="270" name="Google Shape;270;p2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7258" b="37967"/>
          <a:stretch/>
        </p:blipFill>
        <p:spPr>
          <a:xfrm>
            <a:off x="87851" y="1293778"/>
            <a:ext cx="5954285" cy="327822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8"/>
          <p:cNvSpPr txBox="1">
            <a:spLocks noGrp="1"/>
          </p:cNvSpPr>
          <p:nvPr>
            <p:ph type="title"/>
          </p:nvPr>
        </p:nvSpPr>
        <p:spPr>
          <a:xfrm>
            <a:off x="272375" y="174384"/>
            <a:ext cx="6653719"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We will learn 3 most important technique</a:t>
            </a:r>
            <a:endParaRPr dirty="0"/>
          </a:p>
        </p:txBody>
      </p:sp>
      <p:sp>
        <p:nvSpPr>
          <p:cNvPr id="291" name="Google Shape;291;p2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92" name="Google Shape;292;p28"/>
          <p:cNvGrpSpPr/>
          <p:nvPr/>
        </p:nvGrpSpPr>
        <p:grpSpPr>
          <a:xfrm>
            <a:off x="761992" y="1213578"/>
            <a:ext cx="4036590" cy="3713071"/>
            <a:chOff x="2256567" y="677103"/>
            <a:chExt cx="4036590" cy="3713071"/>
          </a:xfrm>
        </p:grpSpPr>
        <p:sp>
          <p:nvSpPr>
            <p:cNvPr id="293" name="Google Shape;293;p28"/>
            <p:cNvSpPr/>
            <p:nvPr/>
          </p:nvSpPr>
          <p:spPr>
            <a:xfrm rot="-6596588">
              <a:off x="3726388" y="3510395"/>
              <a:ext cx="771357" cy="771357"/>
            </a:xfrm>
            <a:prstGeom prst="ellipse">
              <a:avLst/>
            </a:pr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rot="-6599386">
              <a:off x="2318596" y="1407533"/>
              <a:ext cx="440541" cy="440541"/>
            </a:xfrm>
            <a:prstGeom prst="ellipse">
              <a:avLst/>
            </a:pr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rot="-6598839">
              <a:off x="2887641" y="2346984"/>
              <a:ext cx="1199287" cy="1199287"/>
            </a:xfrm>
            <a:prstGeom prst="ellipse">
              <a:avLst/>
            </a:pr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rot="-6598620">
              <a:off x="4374916" y="913763"/>
              <a:ext cx="1681581" cy="1681581"/>
            </a:xfrm>
            <a:prstGeom prst="ellipse">
              <a:avLst/>
            </a:pr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rot="-6597866">
              <a:off x="2661829" y="2208216"/>
              <a:ext cx="629106" cy="629106"/>
            </a:xfrm>
            <a:prstGeom prst="ellipse">
              <a:avLst/>
            </a:prstGeom>
            <a:solidFill>
              <a:srgbClr val="EF0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rot="-6597701">
              <a:off x="3267625" y="1113818"/>
              <a:ext cx="274172" cy="274172"/>
            </a:xfrm>
            <a:prstGeom prst="ellipse">
              <a:avLst/>
            </a:pr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8"/>
          <p:cNvGrpSpPr/>
          <p:nvPr/>
        </p:nvGrpSpPr>
        <p:grpSpPr>
          <a:xfrm>
            <a:off x="2952619" y="2352241"/>
            <a:ext cx="2440200" cy="2440200"/>
            <a:chOff x="2952619" y="2352241"/>
            <a:chExt cx="2440200" cy="2440200"/>
          </a:xfrm>
        </p:grpSpPr>
        <p:sp>
          <p:nvSpPr>
            <p:cNvPr id="300" name="Google Shape;300;p28"/>
            <p:cNvSpPr/>
            <p:nvPr/>
          </p:nvSpPr>
          <p:spPr>
            <a:xfrm>
              <a:off x="2952619" y="2352241"/>
              <a:ext cx="2440200" cy="2440200"/>
            </a:xfrm>
            <a:prstGeom prst="ellipse">
              <a:avLst/>
            </a:prstGeom>
            <a:gradFill>
              <a:gsLst>
                <a:gs pos="0">
                  <a:schemeClr val="accent1"/>
                </a:gs>
                <a:gs pos="100000">
                  <a:schemeClr val="accent3"/>
                </a:gs>
              </a:gsLst>
              <a:lin ang="16198662" scaled="0"/>
            </a:gra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7ED"/>
                </a:solidFill>
                <a:latin typeface="Abel"/>
                <a:ea typeface="Abel"/>
                <a:cs typeface="Abel"/>
                <a:sym typeface="Abel"/>
              </a:endParaRPr>
            </a:p>
          </p:txBody>
        </p:sp>
        <p:sp>
          <p:nvSpPr>
            <p:cNvPr id="301" name="Google Shape;301;p28"/>
            <p:cNvSpPr txBox="1"/>
            <p:nvPr/>
          </p:nvSpPr>
          <p:spPr>
            <a:xfrm>
              <a:off x="3241375" y="3040750"/>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rgbClr val="FFF7ED"/>
                  </a:solidFill>
                  <a:latin typeface="Abel"/>
                  <a:ea typeface="Abel"/>
                  <a:cs typeface="Abel"/>
                  <a:sym typeface="Abel"/>
                </a:rPr>
                <a:t>One Hot Encoding</a:t>
              </a:r>
              <a:endParaRPr sz="1200" dirty="0">
                <a:solidFill>
                  <a:srgbClr val="FFF7ED"/>
                </a:solidFill>
                <a:latin typeface="Abel"/>
                <a:ea typeface="Abel"/>
                <a:cs typeface="Abel"/>
                <a:sym typeface="Abel"/>
              </a:endParaRPr>
            </a:p>
          </p:txBody>
        </p:sp>
      </p:grpSp>
      <p:grpSp>
        <p:nvGrpSpPr>
          <p:cNvPr id="302" name="Google Shape;302;p28"/>
          <p:cNvGrpSpPr/>
          <p:nvPr/>
        </p:nvGrpSpPr>
        <p:grpSpPr>
          <a:xfrm>
            <a:off x="2072362" y="1910528"/>
            <a:ext cx="1423800" cy="1423800"/>
            <a:chOff x="3490737" y="1374053"/>
            <a:chExt cx="1423800" cy="1423800"/>
          </a:xfrm>
        </p:grpSpPr>
        <p:sp>
          <p:nvSpPr>
            <p:cNvPr id="303" name="Google Shape;303;p28"/>
            <p:cNvSpPr/>
            <p:nvPr/>
          </p:nvSpPr>
          <p:spPr>
            <a:xfrm>
              <a:off x="3490737" y="1374053"/>
              <a:ext cx="1423800" cy="1423800"/>
            </a:xfrm>
            <a:prstGeom prst="ellipse">
              <a:avLst/>
            </a:prstGeom>
            <a:solidFill>
              <a:srgbClr val="EF007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7ED"/>
                </a:solidFill>
                <a:latin typeface="Abel"/>
                <a:ea typeface="Abel"/>
                <a:cs typeface="Abel"/>
                <a:sym typeface="Abel"/>
              </a:endParaRPr>
            </a:p>
          </p:txBody>
        </p:sp>
        <p:sp>
          <p:nvSpPr>
            <p:cNvPr id="304" name="Google Shape;304;p28"/>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smtClean="0">
                  <a:solidFill>
                    <a:srgbClr val="FFF7ED"/>
                  </a:solidFill>
                  <a:latin typeface="Abel"/>
                  <a:ea typeface="Abel"/>
                  <a:cs typeface="Abel"/>
                  <a:sym typeface="Abel"/>
                </a:rPr>
                <a:t>Label Encoding</a:t>
              </a:r>
              <a:endParaRPr sz="1000" dirty="0">
                <a:solidFill>
                  <a:srgbClr val="FFF7ED"/>
                </a:solidFill>
                <a:latin typeface="Abel"/>
                <a:ea typeface="Abel"/>
                <a:cs typeface="Abel"/>
                <a:sym typeface="Abel"/>
              </a:endParaRPr>
            </a:p>
          </p:txBody>
        </p:sp>
      </p:grpSp>
      <p:sp>
        <p:nvSpPr>
          <p:cNvPr id="20" name="Google Shape;304;p28"/>
          <p:cNvSpPr txBox="1"/>
          <p:nvPr/>
        </p:nvSpPr>
        <p:spPr>
          <a:xfrm>
            <a:off x="3309381" y="1445791"/>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smtClean="0">
                <a:solidFill>
                  <a:srgbClr val="FFF7ED"/>
                </a:solidFill>
                <a:latin typeface="Abel"/>
                <a:ea typeface="Abel"/>
                <a:cs typeface="Abel"/>
                <a:sym typeface="Abel"/>
              </a:rPr>
              <a:t>Ordinal</a:t>
            </a:r>
          </a:p>
          <a:p>
            <a:pPr marL="0" lvl="0" indent="0" algn="ctr" rtl="0">
              <a:spcBef>
                <a:spcPts val="0"/>
              </a:spcBef>
              <a:spcAft>
                <a:spcPts val="0"/>
              </a:spcAft>
              <a:buNone/>
            </a:pPr>
            <a:r>
              <a:rPr lang="en" sz="1000" dirty="0" smtClean="0">
                <a:solidFill>
                  <a:srgbClr val="FFF7ED"/>
                </a:solidFill>
                <a:latin typeface="Abel"/>
                <a:ea typeface="Abel"/>
                <a:cs typeface="Abel"/>
                <a:sym typeface="Abel"/>
              </a:rPr>
              <a:t>Encoding</a:t>
            </a:r>
            <a:endParaRPr sz="1000" dirty="0">
              <a:solidFill>
                <a:srgbClr val="FFF7ED"/>
              </a:solidFill>
              <a:latin typeface="Abel"/>
              <a:ea typeface="Abel"/>
              <a:cs typeface="Abel"/>
              <a:sym typeface="Abel"/>
            </a:endParaRPr>
          </a:p>
        </p:txBody>
      </p:sp>
      <p:grpSp>
        <p:nvGrpSpPr>
          <p:cNvPr id="21" name="Google Shape;1296;p53"/>
          <p:cNvGrpSpPr/>
          <p:nvPr/>
        </p:nvGrpSpPr>
        <p:grpSpPr>
          <a:xfrm>
            <a:off x="7190837" y="1564564"/>
            <a:ext cx="369868" cy="445629"/>
            <a:chOff x="3554761" y="1011374"/>
            <a:chExt cx="597525" cy="719918"/>
          </a:xfrm>
        </p:grpSpPr>
        <p:sp>
          <p:nvSpPr>
            <p:cNvPr id="22"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6" name="Cloud Callout 25"/>
          <p:cNvSpPr/>
          <p:nvPr/>
        </p:nvSpPr>
        <p:spPr>
          <a:xfrm>
            <a:off x="6648104" y="174384"/>
            <a:ext cx="1752657" cy="649613"/>
          </a:xfrm>
          <a:prstGeom prst="cloudCallout">
            <a:avLst>
              <a:gd name="adj1" fmla="val -6975"/>
              <a:gd name="adj2" fmla="val 142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about other types?</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Condition:</a:t>
            </a:r>
            <a:endParaRPr dirty="0"/>
          </a:p>
        </p:txBody>
      </p:sp>
      <p:sp>
        <p:nvSpPr>
          <p:cNvPr id="276" name="Google Shape;276;p26"/>
          <p:cNvSpPr txBox="1">
            <a:spLocks noGrp="1"/>
          </p:cNvSpPr>
          <p:nvPr>
            <p:ph type="body" idx="1"/>
          </p:nvPr>
        </p:nvSpPr>
        <p:spPr>
          <a:xfrm>
            <a:off x="762000" y="1504950"/>
            <a:ext cx="1944000" cy="3116100"/>
          </a:xfrm>
          <a:prstGeom prst="rect">
            <a:avLst/>
          </a:prstGeom>
        </p:spPr>
        <p:txBody>
          <a:bodyPr spcFirstLastPara="1" wrap="square" lIns="0" tIns="0" rIns="0" bIns="0" anchor="t" anchorCtr="0">
            <a:noAutofit/>
          </a:bodyPr>
          <a:lstStyle/>
          <a:p>
            <a:pPr marL="0" indent="0">
              <a:buNone/>
            </a:pPr>
            <a:r>
              <a:rPr lang="en-US" b="1" dirty="0"/>
              <a:t>Label Encoder</a:t>
            </a:r>
            <a:endParaRPr lang="en-US" dirty="0"/>
          </a:p>
          <a:p>
            <a:pPr marL="0" lvl="0" indent="0" algn="l" rtl="0">
              <a:spcBef>
                <a:spcPts val="600"/>
              </a:spcBef>
              <a:spcAft>
                <a:spcPts val="0"/>
              </a:spcAft>
              <a:buNone/>
            </a:pPr>
            <a:r>
              <a:rPr lang="en-US" b="1" dirty="0" smtClean="0"/>
              <a:t>If our Y(dependent variable or output column) in dataset have categorical ( in case of classification problem) then we use Label Encoder</a:t>
            </a:r>
            <a:endParaRPr dirty="0"/>
          </a:p>
        </p:txBody>
      </p:sp>
      <p:sp>
        <p:nvSpPr>
          <p:cNvPr id="277" name="Google Shape;277;p26"/>
          <p:cNvSpPr txBox="1">
            <a:spLocks noGrp="1"/>
          </p:cNvSpPr>
          <p:nvPr>
            <p:ph type="body" idx="2"/>
          </p:nvPr>
        </p:nvSpPr>
        <p:spPr>
          <a:xfrm>
            <a:off x="2917502" y="1504950"/>
            <a:ext cx="1944000" cy="311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smtClean="0"/>
              <a:t>Ordinal Encoder</a:t>
            </a:r>
            <a:endParaRPr b="1" dirty="0"/>
          </a:p>
          <a:p>
            <a:pPr marL="0" lvl="0" indent="0" algn="l" rtl="0">
              <a:spcBef>
                <a:spcPts val="600"/>
              </a:spcBef>
              <a:spcAft>
                <a:spcPts val="0"/>
              </a:spcAft>
              <a:buNone/>
            </a:pPr>
            <a:r>
              <a:rPr lang="en" dirty="0" smtClean="0"/>
              <a:t>If our X (independent variable or input columns) have ordinal data type in that case we will use ordinal encoder</a:t>
            </a:r>
            <a:endParaRPr dirty="0"/>
          </a:p>
        </p:txBody>
      </p:sp>
      <p:sp>
        <p:nvSpPr>
          <p:cNvPr id="278" name="Google Shape;278;p26"/>
          <p:cNvSpPr txBox="1">
            <a:spLocks noGrp="1"/>
          </p:cNvSpPr>
          <p:nvPr>
            <p:ph type="body" idx="3"/>
          </p:nvPr>
        </p:nvSpPr>
        <p:spPr>
          <a:xfrm>
            <a:off x="5073004" y="1504950"/>
            <a:ext cx="1944000" cy="311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smtClean="0"/>
              <a:t>One Hot Encoder</a:t>
            </a:r>
            <a:endParaRPr b="1" dirty="0"/>
          </a:p>
          <a:p>
            <a:pPr marL="0" lvl="0" indent="0" algn="l" rtl="0">
              <a:spcBef>
                <a:spcPts val="600"/>
              </a:spcBef>
              <a:spcAft>
                <a:spcPts val="0"/>
              </a:spcAft>
              <a:buNone/>
            </a:pPr>
            <a:r>
              <a:rPr lang="en-US" dirty="0" smtClean="0"/>
              <a:t>If we have nominal data type we will use one hot encoder</a:t>
            </a:r>
            <a:endParaRPr dirty="0"/>
          </a:p>
          <a:p>
            <a:pPr marL="0" lvl="0" indent="0" algn="l" rtl="0">
              <a:spcBef>
                <a:spcPts val="600"/>
              </a:spcBef>
              <a:spcAft>
                <a:spcPts val="0"/>
              </a:spcAft>
              <a:buNone/>
            </a:pPr>
            <a:endParaRPr dirty="0"/>
          </a:p>
        </p:txBody>
      </p:sp>
      <p:sp>
        <p:nvSpPr>
          <p:cNvPr id="279" name="Google Shape;279;p2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7" name="Google Shape;1296;p53"/>
          <p:cNvGrpSpPr/>
          <p:nvPr/>
        </p:nvGrpSpPr>
        <p:grpSpPr>
          <a:xfrm>
            <a:off x="7190837" y="1564564"/>
            <a:ext cx="369868" cy="445629"/>
            <a:chOff x="3554761" y="1011374"/>
            <a:chExt cx="597525" cy="719918"/>
          </a:xfrm>
        </p:grpSpPr>
        <p:sp>
          <p:nvSpPr>
            <p:cNvPr id="8"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 name="Cloud Callout 11"/>
          <p:cNvSpPr/>
          <p:nvPr/>
        </p:nvSpPr>
        <p:spPr>
          <a:xfrm>
            <a:off x="4861502" y="174384"/>
            <a:ext cx="3539259" cy="649613"/>
          </a:xfrm>
          <a:prstGeom prst="cloudCallout">
            <a:avLst>
              <a:gd name="adj1" fmla="val 22709"/>
              <a:gd name="adj2" fmla="val 154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 maximum people using for x also</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92" y="343141"/>
            <a:ext cx="7866434" cy="521813"/>
          </a:xfrm>
        </p:spPr>
        <p:txBody>
          <a:bodyPr/>
          <a:lstStyle/>
          <a:p>
            <a:r>
              <a:rPr lang="en-US" sz="2800" dirty="0" smtClean="0"/>
              <a:t>This is mentioned clearly in official side of SK learn</a:t>
            </a:r>
            <a:endParaRPr lang="en-IN" sz="2800"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p:cNvPicPr>
            <a:picLocks noChangeAspect="1"/>
          </p:cNvPicPr>
          <p:nvPr/>
        </p:nvPicPr>
        <p:blipFill>
          <a:blip r:embed="rId2"/>
          <a:stretch>
            <a:fillRect/>
          </a:stretch>
        </p:blipFill>
        <p:spPr>
          <a:xfrm>
            <a:off x="90792" y="1172731"/>
            <a:ext cx="6687561" cy="3497625"/>
          </a:xfrm>
          <a:prstGeom prst="rect">
            <a:avLst/>
          </a:prstGeom>
        </p:spPr>
      </p:pic>
      <p:sp>
        <p:nvSpPr>
          <p:cNvPr id="9" name="Rectangle 8"/>
          <p:cNvSpPr/>
          <p:nvPr/>
        </p:nvSpPr>
        <p:spPr>
          <a:xfrm>
            <a:off x="0" y="4670356"/>
            <a:ext cx="9144000" cy="307777"/>
          </a:xfrm>
          <a:prstGeom prst="rect">
            <a:avLst/>
          </a:prstGeom>
        </p:spPr>
        <p:txBody>
          <a:bodyPr wrap="square">
            <a:spAutoFit/>
          </a:bodyPr>
          <a:lstStyle/>
          <a:p>
            <a:r>
              <a:rPr lang="en-IN" dirty="0">
                <a:solidFill>
                  <a:schemeClr val="bg1"/>
                </a:solidFill>
              </a:rPr>
              <a:t>https://scikit-learn.org/stable/modules/generated/sklearn.preprocessing.LabelEncoder.html</a:t>
            </a:r>
          </a:p>
        </p:txBody>
      </p:sp>
    </p:spTree>
    <p:extLst>
      <p:ext uri="{BB962C8B-B14F-4D97-AF65-F5344CB8AC3E}">
        <p14:creationId xmlns:p14="http://schemas.microsoft.com/office/powerpoint/2010/main" val="3268033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2"/>
          <a:stretch>
            <a:fillRect/>
          </a:stretch>
        </p:blipFill>
        <p:spPr>
          <a:xfrm>
            <a:off x="157877" y="768794"/>
            <a:ext cx="5734850" cy="4286848"/>
          </a:xfrm>
          <a:prstGeom prst="rect">
            <a:avLst/>
          </a:prstGeom>
        </p:spPr>
      </p:pic>
      <p:pic>
        <p:nvPicPr>
          <p:cNvPr id="8" name="Picture 7"/>
          <p:cNvPicPr>
            <a:picLocks noChangeAspect="1"/>
          </p:cNvPicPr>
          <p:nvPr/>
        </p:nvPicPr>
        <p:blipFill>
          <a:blip r:embed="rId3"/>
          <a:stretch>
            <a:fillRect/>
          </a:stretch>
        </p:blipFill>
        <p:spPr>
          <a:xfrm>
            <a:off x="6914893" y="891084"/>
            <a:ext cx="781159" cy="1590897"/>
          </a:xfrm>
          <a:prstGeom prst="rect">
            <a:avLst/>
          </a:prstGeom>
        </p:spPr>
      </p:pic>
      <p:pic>
        <p:nvPicPr>
          <p:cNvPr id="9" name="Picture 8"/>
          <p:cNvPicPr>
            <a:picLocks noChangeAspect="1"/>
          </p:cNvPicPr>
          <p:nvPr/>
        </p:nvPicPr>
        <p:blipFill>
          <a:blip r:embed="rId4"/>
          <a:stretch>
            <a:fillRect/>
          </a:stretch>
        </p:blipFill>
        <p:spPr>
          <a:xfrm>
            <a:off x="7696052" y="891084"/>
            <a:ext cx="790685" cy="266737"/>
          </a:xfrm>
          <a:prstGeom prst="rect">
            <a:avLst/>
          </a:prstGeom>
        </p:spPr>
      </p:pic>
      <p:sp>
        <p:nvSpPr>
          <p:cNvPr id="10" name="Title 1"/>
          <p:cNvSpPr>
            <a:spLocks noGrp="1"/>
          </p:cNvSpPr>
          <p:nvPr>
            <p:ph type="title"/>
          </p:nvPr>
        </p:nvSpPr>
        <p:spPr>
          <a:xfrm>
            <a:off x="90792" y="43439"/>
            <a:ext cx="2545404" cy="521813"/>
          </a:xfrm>
        </p:spPr>
        <p:txBody>
          <a:bodyPr/>
          <a:lstStyle/>
          <a:p>
            <a:r>
              <a:rPr lang="en-US" sz="2800" dirty="0" smtClean="0"/>
              <a:t>Label Encoder</a:t>
            </a:r>
            <a:endParaRPr lang="en-IN" sz="2800" dirty="0"/>
          </a:p>
        </p:txBody>
      </p:sp>
    </p:spTree>
    <p:extLst>
      <p:ext uri="{BB962C8B-B14F-4D97-AF65-F5344CB8AC3E}">
        <p14:creationId xmlns:p14="http://schemas.microsoft.com/office/powerpoint/2010/main" val="1711742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259404" y="230864"/>
            <a:ext cx="4740613" cy="56253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smtClean="0">
                <a:solidFill>
                  <a:srgbClr val="550062"/>
                </a:solidFill>
              </a:rPr>
              <a:t>Ordinal Encoder</a:t>
            </a:r>
            <a:endParaRPr sz="3200" dirty="0">
              <a:solidFill>
                <a:srgbClr val="550062"/>
              </a:solidFill>
            </a:endParaRPr>
          </a:p>
        </p:txBody>
      </p:sp>
      <p:sp>
        <p:nvSpPr>
          <p:cNvPr id="331" name="Google Shape;331;p31"/>
          <p:cNvSpPr txBox="1">
            <a:spLocks noGrp="1"/>
          </p:cNvSpPr>
          <p:nvPr>
            <p:ph type="subTitle" idx="4294967295"/>
          </p:nvPr>
        </p:nvSpPr>
        <p:spPr>
          <a:xfrm>
            <a:off x="376136" y="1233369"/>
            <a:ext cx="6007800" cy="784800"/>
          </a:xfrm>
          <a:prstGeom prst="rect">
            <a:avLst/>
          </a:prstGeom>
        </p:spPr>
        <p:txBody>
          <a:bodyPr spcFirstLastPara="1" wrap="square" lIns="0" tIns="0" rIns="0" bIns="0" anchor="t" anchorCtr="0">
            <a:noAutofit/>
          </a:bodyPr>
          <a:lstStyle/>
          <a:p>
            <a:pPr marL="0" lvl="0" indent="0">
              <a:buNone/>
            </a:pPr>
            <a:r>
              <a:rPr lang="en-US" dirty="0"/>
              <a:t>Where Order of data matters</a:t>
            </a:r>
            <a:endParaRPr dirty="0"/>
          </a:p>
        </p:txBody>
      </p:sp>
      <p:sp>
        <p:nvSpPr>
          <p:cNvPr id="332" name="Google Shape;332;p31"/>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pic>
        <p:nvPicPr>
          <p:cNvPr id="5" name="Picture 4" descr="https://miro.medium.com/max/1400/1*8iEnefP4iUCc3lM4JtbbAQ.png"/>
          <p:cNvPicPr/>
          <p:nvPr/>
        </p:nvPicPr>
        <p:blipFill rotWithShape="1">
          <a:blip r:embed="rId3">
            <a:extLst>
              <a:ext uri="{28A0092B-C50C-407E-A947-70E740481C1C}">
                <a14:useLocalDpi xmlns:a14="http://schemas.microsoft.com/office/drawing/2010/main" val="0"/>
              </a:ext>
            </a:extLst>
          </a:blip>
          <a:srcRect l="52120" t="20996"/>
          <a:stretch/>
        </p:blipFill>
        <p:spPr bwMode="auto">
          <a:xfrm>
            <a:off x="5065939" y="304654"/>
            <a:ext cx="2635993" cy="2447675"/>
          </a:xfrm>
          <a:prstGeom prst="rect">
            <a:avLst/>
          </a:prstGeom>
          <a:ln>
            <a:noFill/>
          </a:ln>
          <a:effectLst>
            <a:softEdge rad="112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0" y="3223597"/>
            <a:ext cx="4514720" cy="179176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85" y="1778564"/>
            <a:ext cx="4429350" cy="135915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p:cNvPicPr>
            <a:picLocks noChangeAspect="1"/>
          </p:cNvPicPr>
          <p:nvPr/>
        </p:nvPicPr>
        <p:blipFill>
          <a:blip r:embed="rId2"/>
          <a:stretch>
            <a:fillRect/>
          </a:stretch>
        </p:blipFill>
        <p:spPr>
          <a:xfrm>
            <a:off x="431385" y="427664"/>
            <a:ext cx="5902645" cy="3246455"/>
          </a:xfrm>
          <a:prstGeom prst="rect">
            <a:avLst/>
          </a:prstGeom>
        </p:spPr>
      </p:pic>
      <p:sp>
        <p:nvSpPr>
          <p:cNvPr id="4" name="Rounded Rectangular Callout 3"/>
          <p:cNvSpPr/>
          <p:nvPr/>
        </p:nvSpPr>
        <p:spPr>
          <a:xfrm>
            <a:off x="1682885" y="4066161"/>
            <a:ext cx="904672" cy="379379"/>
          </a:xfrm>
          <a:prstGeom prst="wedgeRoundRectCallout">
            <a:avLst>
              <a:gd name="adj1" fmla="val 36157"/>
              <a:gd name="adj2" fmla="val -18365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One Hot</a:t>
            </a:r>
            <a:endParaRPr lang="en-IN" dirty="0"/>
          </a:p>
        </p:txBody>
      </p:sp>
      <p:sp>
        <p:nvSpPr>
          <p:cNvPr id="5" name="Rounded Rectangular Callout 4"/>
          <p:cNvSpPr/>
          <p:nvPr/>
        </p:nvSpPr>
        <p:spPr>
          <a:xfrm>
            <a:off x="3417199" y="82141"/>
            <a:ext cx="1125618" cy="501519"/>
          </a:xfrm>
          <a:prstGeom prst="wedgeRoundRectCallout">
            <a:avLst>
              <a:gd name="adj1" fmla="val -7778"/>
              <a:gd name="adj2" fmla="val 896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Order Encoder</a:t>
            </a:r>
            <a:endParaRPr lang="en-IN" dirty="0"/>
          </a:p>
        </p:txBody>
      </p:sp>
      <p:sp>
        <p:nvSpPr>
          <p:cNvPr id="6" name="Rounded Rectangular Callout 5"/>
          <p:cNvSpPr/>
          <p:nvPr/>
        </p:nvSpPr>
        <p:spPr>
          <a:xfrm>
            <a:off x="5528553" y="301557"/>
            <a:ext cx="1125618" cy="539179"/>
          </a:xfrm>
          <a:prstGeom prst="wedgeRoundRectCallout">
            <a:avLst>
              <a:gd name="adj1" fmla="val -65481"/>
              <a:gd name="adj2" fmla="val 12109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Label Encoder</a:t>
            </a:r>
            <a:endParaRPr lang="en-IN" dirty="0"/>
          </a:p>
        </p:txBody>
      </p:sp>
      <p:sp>
        <p:nvSpPr>
          <p:cNvPr id="7" name="Google Shape;278;p26"/>
          <p:cNvSpPr txBox="1">
            <a:spLocks/>
          </p:cNvSpPr>
          <p:nvPr/>
        </p:nvSpPr>
        <p:spPr>
          <a:xfrm>
            <a:off x="4147362" y="4154771"/>
            <a:ext cx="1944000" cy="94196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endParaRPr lang="en-US" dirty="0"/>
          </a:p>
        </p:txBody>
      </p:sp>
      <p:sp>
        <p:nvSpPr>
          <p:cNvPr id="8" name="Right Brace 7"/>
          <p:cNvSpPr/>
          <p:nvPr/>
        </p:nvSpPr>
        <p:spPr>
          <a:xfrm rot="16200000">
            <a:off x="3679846" y="614105"/>
            <a:ext cx="379378" cy="765254"/>
          </a:xfrm>
          <a:prstGeom prst="rightBrace">
            <a:avLst>
              <a:gd name="adj1" fmla="val 8333"/>
              <a:gd name="adj2" fmla="val 5608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grpSp>
        <p:nvGrpSpPr>
          <p:cNvPr id="9" name="Google Shape;1588;p53"/>
          <p:cNvGrpSpPr/>
          <p:nvPr/>
        </p:nvGrpSpPr>
        <p:grpSpPr>
          <a:xfrm>
            <a:off x="6654171" y="1186421"/>
            <a:ext cx="2105156" cy="1449775"/>
            <a:chOff x="1442627" y="5710929"/>
            <a:chExt cx="594318" cy="590600"/>
          </a:xfrm>
        </p:grpSpPr>
        <p:sp>
          <p:nvSpPr>
            <p:cNvPr id="10" name="Google Shape;1589;p53"/>
            <p:cNvSpPr/>
            <p:nvPr/>
          </p:nvSpPr>
          <p:spPr>
            <a:xfrm>
              <a:off x="1442627" y="5710929"/>
              <a:ext cx="594318" cy="405221"/>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a:buClr>
                  <a:schemeClr val="dk1"/>
                </a:buClr>
                <a:buSzPts val="1400"/>
              </a:pPr>
              <a:r>
                <a:rPr lang="en-US" b="1" dirty="0"/>
                <a:t>We have to decide that which encoder we will use for </a:t>
              </a:r>
              <a:r>
                <a:rPr lang="en-US" b="1" dirty="0" smtClean="0"/>
                <a:t>which categorical variable</a:t>
              </a:r>
              <a:endParaRPr lang="en-US" dirty="0"/>
            </a:p>
          </p:txBody>
        </p:sp>
        <p:sp>
          <p:nvSpPr>
            <p:cNvPr id="11" name="Google Shape;1590;p53"/>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591;p53"/>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592;p53"/>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 name="Google Shape;1307;p53"/>
          <p:cNvGrpSpPr/>
          <p:nvPr/>
        </p:nvGrpSpPr>
        <p:grpSpPr>
          <a:xfrm>
            <a:off x="7312239" y="2674753"/>
            <a:ext cx="366917" cy="445733"/>
            <a:chOff x="5526246" y="1011207"/>
            <a:chExt cx="592758" cy="720086"/>
          </a:xfrm>
        </p:grpSpPr>
        <p:sp>
          <p:nvSpPr>
            <p:cNvPr id="15" name="Google Shape;1308;p53"/>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09;p53"/>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10;p53"/>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11;p53"/>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12;p53"/>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13;p53"/>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631644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 name="Picture 2"/>
          <p:cNvPicPr>
            <a:picLocks noChangeAspect="1"/>
          </p:cNvPicPr>
          <p:nvPr/>
        </p:nvPicPr>
        <p:blipFill>
          <a:blip r:embed="rId2"/>
          <a:stretch>
            <a:fillRect/>
          </a:stretch>
        </p:blipFill>
        <p:spPr>
          <a:xfrm>
            <a:off x="329812" y="1213103"/>
            <a:ext cx="3134162" cy="1686160"/>
          </a:xfrm>
          <a:prstGeom prst="rect">
            <a:avLst/>
          </a:prstGeom>
        </p:spPr>
      </p:pic>
      <p:sp>
        <p:nvSpPr>
          <p:cNvPr id="4" name="Rectangle 3"/>
          <p:cNvSpPr/>
          <p:nvPr/>
        </p:nvSpPr>
        <p:spPr>
          <a:xfrm>
            <a:off x="249667" y="34064"/>
            <a:ext cx="8470067" cy="1015663"/>
          </a:xfrm>
          <a:prstGeom prst="rect">
            <a:avLst/>
          </a:prstGeom>
        </p:spPr>
        <p:txBody>
          <a:bodyPr wrap="square">
            <a:spAutoFit/>
          </a:bodyPr>
          <a:lstStyle/>
          <a:p>
            <a:r>
              <a:rPr lang="en" sz="6000" dirty="0" smtClean="0">
                <a:solidFill>
                  <a:srgbClr val="FFF7ED"/>
                </a:solidFill>
                <a:latin typeface="Abel"/>
                <a:ea typeface="Abel"/>
                <a:cs typeface="Abel"/>
                <a:sym typeface="Abel"/>
              </a:rPr>
              <a:t>👨 </a:t>
            </a:r>
            <a:r>
              <a:rPr lang="en" sz="2000" dirty="0" smtClean="0">
                <a:solidFill>
                  <a:srgbClr val="FFF7ED"/>
                </a:solidFill>
                <a:latin typeface="Abel"/>
                <a:ea typeface="Abel"/>
                <a:cs typeface="Abel"/>
                <a:sym typeface="Abel"/>
              </a:rPr>
              <a:t>we will take review and education for </a:t>
            </a:r>
            <a:r>
              <a:rPr lang="en" sz="2800" dirty="0" smtClean="0">
                <a:solidFill>
                  <a:srgbClr val="FFF7ED"/>
                </a:solidFill>
                <a:latin typeface="Abel"/>
                <a:ea typeface="Abel"/>
                <a:cs typeface="Abel"/>
                <a:sym typeface="Abel"/>
              </a:rPr>
              <a:t>Order Encoder</a:t>
            </a:r>
            <a:endParaRPr lang="en-IN" sz="2800" dirty="0"/>
          </a:p>
        </p:txBody>
      </p:sp>
      <p:pic>
        <p:nvPicPr>
          <p:cNvPr id="5" name="Picture 4"/>
          <p:cNvPicPr>
            <a:picLocks noChangeAspect="1"/>
          </p:cNvPicPr>
          <p:nvPr/>
        </p:nvPicPr>
        <p:blipFill>
          <a:blip r:embed="rId3"/>
          <a:stretch>
            <a:fillRect/>
          </a:stretch>
        </p:blipFill>
        <p:spPr>
          <a:xfrm>
            <a:off x="329812" y="3062639"/>
            <a:ext cx="4486901" cy="400106"/>
          </a:xfrm>
          <a:prstGeom prst="rect">
            <a:avLst/>
          </a:prstGeom>
        </p:spPr>
      </p:pic>
      <p:pic>
        <p:nvPicPr>
          <p:cNvPr id="6" name="Picture 5"/>
          <p:cNvPicPr>
            <a:picLocks noChangeAspect="1"/>
          </p:cNvPicPr>
          <p:nvPr/>
        </p:nvPicPr>
        <p:blipFill>
          <a:blip r:embed="rId4"/>
          <a:stretch>
            <a:fillRect/>
          </a:stretch>
        </p:blipFill>
        <p:spPr>
          <a:xfrm>
            <a:off x="5370273" y="1049727"/>
            <a:ext cx="2324424" cy="3286584"/>
          </a:xfrm>
          <a:prstGeom prst="rect">
            <a:avLst/>
          </a:prstGeom>
        </p:spPr>
      </p:pic>
    </p:spTree>
    <p:extLst>
      <p:ext uri="{BB962C8B-B14F-4D97-AF65-F5344CB8AC3E}">
        <p14:creationId xmlns:p14="http://schemas.microsoft.com/office/powerpoint/2010/main" val="2396889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p:cNvPicPr>
            <a:picLocks noChangeAspect="1"/>
          </p:cNvPicPr>
          <p:nvPr/>
        </p:nvPicPr>
        <p:blipFill>
          <a:blip r:embed="rId2"/>
          <a:stretch>
            <a:fillRect/>
          </a:stretch>
        </p:blipFill>
        <p:spPr>
          <a:xfrm>
            <a:off x="97276" y="133587"/>
            <a:ext cx="5229069" cy="4912636"/>
          </a:xfrm>
          <a:prstGeom prst="rect">
            <a:avLst/>
          </a:prstGeom>
        </p:spPr>
      </p:pic>
      <p:sp>
        <p:nvSpPr>
          <p:cNvPr id="4" name="Line Callout 3 (Accent Bar) 3"/>
          <p:cNvSpPr/>
          <p:nvPr/>
        </p:nvSpPr>
        <p:spPr>
          <a:xfrm>
            <a:off x="7179012" y="739302"/>
            <a:ext cx="1964988" cy="1391056"/>
          </a:xfrm>
          <a:prstGeom prst="accentCallout3">
            <a:avLst>
              <a:gd name="adj1" fmla="val 49339"/>
              <a:gd name="adj2" fmla="val -7539"/>
              <a:gd name="adj3" fmla="val 50515"/>
              <a:gd name="adj4" fmla="val -62699"/>
              <a:gd name="adj5" fmla="val -18823"/>
              <a:gd name="adj6" fmla="val -99207"/>
              <a:gd name="adj7" fmla="val -19756"/>
              <a:gd name="adj8" fmla="val -232197"/>
            </a:avLst>
          </a:prstGeom>
          <a:solidFill>
            <a:schemeClr val="tx1">
              <a:lumMod val="25000"/>
              <a:lumOff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Now we have to keep in mind that we have to give this as priority basis .Lower to higher</a:t>
            </a:r>
            <a:endParaRPr lang="en-IN" dirty="0"/>
          </a:p>
        </p:txBody>
      </p:sp>
      <p:pic>
        <p:nvPicPr>
          <p:cNvPr id="5" name="Picture 4"/>
          <p:cNvPicPr>
            <a:picLocks noChangeAspect="1"/>
          </p:cNvPicPr>
          <p:nvPr/>
        </p:nvPicPr>
        <p:blipFill>
          <a:blip r:embed="rId3"/>
          <a:stretch>
            <a:fillRect/>
          </a:stretch>
        </p:blipFill>
        <p:spPr>
          <a:xfrm>
            <a:off x="5422516" y="4202349"/>
            <a:ext cx="3721484" cy="843874"/>
          </a:xfrm>
          <a:prstGeom prst="rect">
            <a:avLst/>
          </a:prstGeom>
        </p:spPr>
      </p:pic>
      <p:sp>
        <p:nvSpPr>
          <p:cNvPr id="6" name="Rectangle 5"/>
          <p:cNvSpPr/>
          <p:nvPr/>
        </p:nvSpPr>
        <p:spPr>
          <a:xfrm rot="16200000">
            <a:off x="5483068" y="3242820"/>
            <a:ext cx="1031051" cy="1107996"/>
          </a:xfrm>
          <a:prstGeom prst="rect">
            <a:avLst/>
          </a:prstGeom>
        </p:spPr>
        <p:txBody>
          <a:bodyPr wrap="none">
            <a:spAutoFit/>
          </a:bodyPr>
          <a:lstStyle/>
          <a:p>
            <a:r>
              <a:rPr lang="en" sz="6600" dirty="0" smtClean="0">
                <a:solidFill>
                  <a:srgbClr val="FFF7ED"/>
                </a:solidFill>
                <a:latin typeface="Abel"/>
                <a:ea typeface="Abel"/>
                <a:cs typeface="Abel"/>
                <a:sym typeface="Abel"/>
              </a:rPr>
              <a:t>📌</a:t>
            </a:r>
            <a:endParaRPr lang="en-IN" sz="6600" dirty="0"/>
          </a:p>
        </p:txBody>
      </p:sp>
    </p:spTree>
    <p:extLst>
      <p:ext uri="{BB962C8B-B14F-4D97-AF65-F5344CB8AC3E}">
        <p14:creationId xmlns:p14="http://schemas.microsoft.com/office/powerpoint/2010/main" val="23346331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13" name="Google Shape;330;p31"/>
          <p:cNvSpPr txBox="1">
            <a:spLocks/>
          </p:cNvSpPr>
          <p:nvPr/>
        </p:nvSpPr>
        <p:spPr>
          <a:xfrm>
            <a:off x="259404" y="230864"/>
            <a:ext cx="4740613" cy="56253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1pPr>
            <a:lvl2pPr marR="0" lvl="1"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2pPr>
            <a:lvl3pPr marR="0" lvl="2"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3pPr>
            <a:lvl4pPr marR="0" lvl="3"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4pPr>
            <a:lvl5pPr marR="0" lvl="4"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5pPr>
            <a:lvl6pPr marR="0" lvl="5"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6pPr>
            <a:lvl7pPr marR="0" lvl="6"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7pPr>
            <a:lvl8pPr marR="0" lvl="7"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8pPr>
            <a:lvl9pPr marR="0" lvl="8" algn="l" rtl="0">
              <a:lnSpc>
                <a:spcPct val="100000"/>
              </a:lnSpc>
              <a:spcBef>
                <a:spcPts val="0"/>
              </a:spcBef>
              <a:spcAft>
                <a:spcPts val="0"/>
              </a:spcAft>
              <a:buClr>
                <a:schemeClr val="accent3"/>
              </a:buClr>
              <a:buSzPts val="3600"/>
              <a:buFont typeface="Abel"/>
              <a:buNone/>
              <a:defRPr sz="3600" b="0" i="0" u="none" strike="noStrike" cap="none">
                <a:solidFill>
                  <a:schemeClr val="accent3"/>
                </a:solidFill>
                <a:latin typeface="Abel"/>
                <a:ea typeface="Abel"/>
                <a:cs typeface="Abel"/>
                <a:sym typeface="Abel"/>
              </a:defRPr>
            </a:lvl9pPr>
          </a:lstStyle>
          <a:p>
            <a:r>
              <a:rPr lang="en-IN" b="1" dirty="0"/>
              <a:t>One Hot Encoder</a:t>
            </a:r>
          </a:p>
        </p:txBody>
      </p:sp>
      <p:sp>
        <p:nvSpPr>
          <p:cNvPr id="14" name="Google Shape;331;p31"/>
          <p:cNvSpPr txBox="1">
            <a:spLocks/>
          </p:cNvSpPr>
          <p:nvPr/>
        </p:nvSpPr>
        <p:spPr>
          <a:xfrm>
            <a:off x="111385" y="1190704"/>
            <a:ext cx="4623881" cy="5451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2000" smtClean="0"/>
              <a:t>Where Order of data doesn’t matters</a:t>
            </a:r>
            <a:endParaRPr lang="en-US" sz="2000" dirty="0"/>
          </a:p>
        </p:txBody>
      </p:sp>
      <p:pic>
        <p:nvPicPr>
          <p:cNvPr id="15" name="Picture 14"/>
          <p:cNvPicPr>
            <a:picLocks noChangeAspect="1"/>
          </p:cNvPicPr>
          <p:nvPr/>
        </p:nvPicPr>
        <p:blipFill>
          <a:blip r:embed="rId2"/>
          <a:stretch>
            <a:fillRect/>
          </a:stretch>
        </p:blipFill>
        <p:spPr>
          <a:xfrm>
            <a:off x="563812" y="1810361"/>
            <a:ext cx="3200847" cy="2857899"/>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766" y="1810361"/>
            <a:ext cx="4907124" cy="3010294"/>
          </a:xfrm>
          <a:prstGeom prst="rect">
            <a:avLst/>
          </a:prstGeom>
        </p:spPr>
      </p:pic>
    </p:spTree>
    <p:extLst>
      <p:ext uri="{BB962C8B-B14F-4D97-AF65-F5344CB8AC3E}">
        <p14:creationId xmlns:p14="http://schemas.microsoft.com/office/powerpoint/2010/main" val="29625908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8"/>
          <p:cNvSpPr txBox="1">
            <a:spLocks noGrp="1"/>
          </p:cNvSpPr>
          <p:nvPr>
            <p:ph type="title"/>
          </p:nvPr>
        </p:nvSpPr>
        <p:spPr>
          <a:xfrm>
            <a:off x="762000" y="358375"/>
            <a:ext cx="6255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What we learn today</a:t>
            </a:r>
            <a:endParaRPr dirty="0"/>
          </a:p>
        </p:txBody>
      </p:sp>
      <p:sp>
        <p:nvSpPr>
          <p:cNvPr id="208" name="Google Shape;208;p1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dirty="0"/>
          </a:p>
        </p:txBody>
      </p:sp>
      <p:sp>
        <p:nvSpPr>
          <p:cNvPr id="2" name="Text Placeholder 1"/>
          <p:cNvSpPr>
            <a:spLocks noGrp="1"/>
          </p:cNvSpPr>
          <p:nvPr>
            <p:ph type="body" idx="1"/>
          </p:nvPr>
        </p:nvSpPr>
        <p:spPr/>
        <p:txBody>
          <a:bodyPr/>
          <a:lstStyle/>
          <a:p>
            <a:r>
              <a:rPr lang="en-US" dirty="0" smtClean="0"/>
              <a:t>Encoding</a:t>
            </a:r>
          </a:p>
          <a:p>
            <a:r>
              <a:rPr lang="en-US" dirty="0"/>
              <a:t>Label </a:t>
            </a:r>
            <a:r>
              <a:rPr lang="en-US" dirty="0" smtClean="0"/>
              <a:t>Encoding</a:t>
            </a:r>
          </a:p>
          <a:p>
            <a:r>
              <a:rPr lang="en-US" dirty="0" smtClean="0"/>
              <a:t>One hot Encoding</a:t>
            </a:r>
            <a:endParaRPr lang="en-IN" dirty="0"/>
          </a:p>
        </p:txBody>
      </p:sp>
      <p:sp>
        <p:nvSpPr>
          <p:cNvPr id="3" name="Text Placeholder 2"/>
          <p:cNvSpPr>
            <a:spLocks noGrp="1"/>
          </p:cNvSpPr>
          <p:nvPr>
            <p:ph type="body" idx="2"/>
          </p:nvPr>
        </p:nvSpPr>
        <p:spPr/>
        <p:txBody>
          <a:bodyPr/>
          <a:lstStyle/>
          <a:p>
            <a:r>
              <a:rPr lang="en-US" dirty="0" smtClean="0"/>
              <a:t>Dummy variable</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One Hot Encoder</a:t>
            </a:r>
            <a:br>
              <a:rPr lang="en-IN" b="1" dirty="0"/>
            </a:br>
            <a:endParaRPr lang="en-IN" dirty="0"/>
          </a:p>
        </p:txBody>
      </p:sp>
      <p:sp>
        <p:nvSpPr>
          <p:cNvPr id="3" name="Text Placeholder 2"/>
          <p:cNvSpPr>
            <a:spLocks noGrp="1"/>
          </p:cNvSpPr>
          <p:nvPr>
            <p:ph type="body" idx="1"/>
          </p:nvPr>
        </p:nvSpPr>
        <p:spPr>
          <a:xfrm>
            <a:off x="110246" y="1678022"/>
            <a:ext cx="6255001" cy="1510624"/>
          </a:xfrm>
        </p:spPr>
        <p:txBody>
          <a:bodyPr/>
          <a:lstStyle/>
          <a:p>
            <a:r>
              <a:rPr lang="en-US" sz="1200" dirty="0"/>
              <a:t>In this method, we map each category to a vector that contains 1 and 0 denoting the presence of the feature or not. The number of vectors depends on the categories which we want to keep. For high cardinality features, this method produces a lot of columns that slows down the learning significantly. There is a buzz between one hot encoding and dummy encoding and when to use one. They are much alike except one hot encoding produces the number of columns equal to the number of categories and dummy producing is one less. This should ultimately be handled by the modeler accordingly in the validation process.</a:t>
            </a:r>
            <a:endParaRPr lang="en-IN" sz="1200" dirty="0"/>
          </a:p>
          <a:p>
            <a:endParaRPr lang="en-IN" sz="1200"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69" y="3674400"/>
            <a:ext cx="3387049" cy="1363852"/>
          </a:xfrm>
          <a:prstGeom prst="rect">
            <a:avLst/>
          </a:prstGeom>
        </p:spPr>
      </p:pic>
      <p:sp>
        <p:nvSpPr>
          <p:cNvPr id="8" name="Cloud Callout 7"/>
          <p:cNvSpPr/>
          <p:nvPr/>
        </p:nvSpPr>
        <p:spPr>
          <a:xfrm>
            <a:off x="6259068" y="152549"/>
            <a:ext cx="2462441" cy="808245"/>
          </a:xfrm>
          <a:prstGeom prst="cloudCallout">
            <a:avLst>
              <a:gd name="adj1" fmla="val -71767"/>
              <a:gd name="adj2" fmla="val 64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we have 50 categories in a column then?</a:t>
            </a:r>
            <a:endParaRPr lang="en-IN" dirty="0"/>
          </a:p>
        </p:txBody>
      </p:sp>
      <p:grpSp>
        <p:nvGrpSpPr>
          <p:cNvPr id="9" name="Google Shape;1296;p53"/>
          <p:cNvGrpSpPr/>
          <p:nvPr/>
        </p:nvGrpSpPr>
        <p:grpSpPr>
          <a:xfrm>
            <a:off x="5252991" y="1075603"/>
            <a:ext cx="369868" cy="445629"/>
            <a:chOff x="3554761" y="1011374"/>
            <a:chExt cx="597525" cy="719918"/>
          </a:xfrm>
        </p:grpSpPr>
        <p:sp>
          <p:nvSpPr>
            <p:cNvPr id="10"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1"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2"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13"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1595" r="21809"/>
          <a:stretch/>
        </p:blipFill>
        <p:spPr>
          <a:xfrm>
            <a:off x="5048928" y="3637795"/>
            <a:ext cx="3216605" cy="1437061"/>
          </a:xfrm>
          <a:prstGeom prst="rect">
            <a:avLst/>
          </a:prstGeom>
        </p:spPr>
      </p:pic>
    </p:spTree>
    <p:extLst>
      <p:ext uri="{BB962C8B-B14F-4D97-AF65-F5344CB8AC3E}">
        <p14:creationId xmlns:p14="http://schemas.microsoft.com/office/powerpoint/2010/main" val="11889077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ctrTitle" idx="4294967295"/>
          </p:nvPr>
        </p:nvSpPr>
        <p:spPr>
          <a:xfrm>
            <a:off x="208943" y="544961"/>
            <a:ext cx="4691014" cy="717497"/>
          </a:xfrm>
          <a:prstGeom prst="rect">
            <a:avLst/>
          </a:prstGeom>
        </p:spPr>
        <p:txBody>
          <a:bodyPr spcFirstLastPara="1" wrap="square" lIns="0" tIns="0" rIns="0" bIns="0" anchor="b" anchorCtr="0">
            <a:noAutofit/>
          </a:bodyPr>
          <a:lstStyle/>
          <a:p>
            <a:r>
              <a:rPr lang="en-IN" b="1" dirty="0"/>
              <a:t>Dummy variable trap</a:t>
            </a:r>
            <a:br>
              <a:rPr lang="en-IN" b="1" dirty="0"/>
            </a:br>
            <a:r>
              <a:rPr lang="en" dirty="0" smtClean="0"/>
              <a:t> </a:t>
            </a:r>
            <a:endParaRPr dirty="0"/>
          </a:p>
        </p:txBody>
      </p:sp>
      <p:sp>
        <p:nvSpPr>
          <p:cNvPr id="249" name="Google Shape;249;p24"/>
          <p:cNvSpPr txBox="1">
            <a:spLocks noGrp="1"/>
          </p:cNvSpPr>
          <p:nvPr>
            <p:ph type="subTitle" idx="4294967295"/>
          </p:nvPr>
        </p:nvSpPr>
        <p:spPr>
          <a:xfrm>
            <a:off x="208943" y="1280105"/>
            <a:ext cx="3811119" cy="2500256"/>
          </a:xfrm>
          <a:prstGeom prst="rect">
            <a:avLst/>
          </a:prstGeom>
        </p:spPr>
        <p:txBody>
          <a:bodyPr spcFirstLastPara="1" wrap="square" lIns="0" tIns="0" rIns="0" bIns="0" anchor="t" anchorCtr="0">
            <a:noAutofit/>
          </a:bodyPr>
          <a:lstStyle/>
          <a:p>
            <a:pPr marL="0" lvl="0" indent="0">
              <a:buNone/>
            </a:pPr>
            <a:r>
              <a:rPr lang="en-US" sz="1400" b="1" i="1" dirty="0"/>
              <a:t>One hot encoding</a:t>
            </a:r>
            <a:r>
              <a:rPr lang="en-US" sz="1400" dirty="0"/>
              <a:t> is used in regression models following label encoding. This enables us to create new attributes according to the number of classes present in the categorical attribute </a:t>
            </a:r>
            <a:r>
              <a:rPr lang="en-US" sz="1400" dirty="0" err="1"/>
              <a:t>i.e</a:t>
            </a:r>
            <a:r>
              <a:rPr lang="en-US" sz="1400" dirty="0"/>
              <a:t> if there are </a:t>
            </a:r>
            <a:r>
              <a:rPr lang="en-US" sz="1400" i="1" dirty="0"/>
              <a:t>n</a:t>
            </a:r>
            <a:r>
              <a:rPr lang="en-US" sz="1400" dirty="0"/>
              <a:t> number of categories in categorical attribute, </a:t>
            </a:r>
            <a:r>
              <a:rPr lang="en-US" sz="1400" i="1" dirty="0"/>
              <a:t>n</a:t>
            </a:r>
            <a:r>
              <a:rPr lang="en-US" sz="1400" dirty="0"/>
              <a:t> new attributes will be created. These attributes created are called </a:t>
            </a:r>
            <a:r>
              <a:rPr lang="en-US" sz="1400" b="1" i="1" dirty="0"/>
              <a:t>Dummy Variables</a:t>
            </a:r>
            <a:r>
              <a:rPr lang="en-US" sz="1400" dirty="0"/>
              <a:t>. Hence, dummy variables are “proxy” variables for categorical data in regression models. </a:t>
            </a:r>
            <a:br>
              <a:rPr lang="en-US" sz="1400" dirty="0"/>
            </a:br>
            <a:r>
              <a:rPr lang="en-US" sz="1400" dirty="0"/>
              <a:t>These dummy variables will be created with one-hot</a:t>
            </a:r>
            <a:r>
              <a:rPr lang="en-US" sz="1400" i="1" dirty="0"/>
              <a:t> encoding</a:t>
            </a:r>
            <a:r>
              <a:rPr lang="en-US" sz="1400" dirty="0"/>
              <a:t> and each attribute will have a value of either 0 or 1, representing the presence or absence of that attribute. </a:t>
            </a:r>
            <a:endParaRPr sz="1400" dirty="0"/>
          </a:p>
        </p:txBody>
      </p:sp>
      <p:sp>
        <p:nvSpPr>
          <p:cNvPr id="262" name="Google Shape;262;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2" name="Cloud Callout 1"/>
          <p:cNvSpPr/>
          <p:nvPr/>
        </p:nvSpPr>
        <p:spPr>
          <a:xfrm>
            <a:off x="6350819" y="144167"/>
            <a:ext cx="2442702" cy="695219"/>
          </a:xfrm>
          <a:prstGeom prst="cloudCallout">
            <a:avLst>
              <a:gd name="adj1" fmla="val -71601"/>
              <a:gd name="adj2" fmla="val 809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tell me what is Dummy variable</a:t>
            </a:r>
            <a:endParaRPr lang="en-IN" dirty="0"/>
          </a:p>
        </p:txBody>
      </p:sp>
      <p:grpSp>
        <p:nvGrpSpPr>
          <p:cNvPr id="18" name="Google Shape;1296;p53"/>
          <p:cNvGrpSpPr/>
          <p:nvPr/>
        </p:nvGrpSpPr>
        <p:grpSpPr>
          <a:xfrm>
            <a:off x="5383450" y="1054033"/>
            <a:ext cx="369868" cy="445629"/>
            <a:chOff x="3554761" y="1011374"/>
            <a:chExt cx="597525" cy="719918"/>
          </a:xfrm>
        </p:grpSpPr>
        <p:sp>
          <p:nvSpPr>
            <p:cNvPr id="19"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 name="Google Shape;1341;p53"/>
          <p:cNvGrpSpPr/>
          <p:nvPr/>
        </p:nvGrpSpPr>
        <p:grpSpPr>
          <a:xfrm>
            <a:off x="4899957" y="53506"/>
            <a:ext cx="460705" cy="491455"/>
            <a:chOff x="6506504" y="937343"/>
            <a:chExt cx="744273" cy="793950"/>
          </a:xfrm>
        </p:grpSpPr>
        <p:sp>
          <p:nvSpPr>
            <p:cNvPr id="24" name="Google Shape;1342;p53"/>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43;p53"/>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344;p53"/>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1345;p53"/>
            <p:cNvGrpSpPr/>
            <p:nvPr/>
          </p:nvGrpSpPr>
          <p:grpSpPr>
            <a:xfrm>
              <a:off x="6506504" y="937343"/>
              <a:ext cx="744273" cy="793950"/>
              <a:chOff x="6565437" y="1588001"/>
              <a:chExt cx="744273" cy="793950"/>
            </a:xfrm>
          </p:grpSpPr>
          <p:sp>
            <p:nvSpPr>
              <p:cNvPr id="28" name="Google Shape;1346;p53"/>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347;p53"/>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348;p53"/>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349;p53"/>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350;p53"/>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351;p53"/>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352;p53"/>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353;p53"/>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354;p53"/>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355;p53"/>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362" y="2587450"/>
            <a:ext cx="2840577" cy="1192911"/>
          </a:xfrm>
          <a:prstGeom prst="rect">
            <a:avLst/>
          </a:prstGeom>
        </p:spPr>
      </p:pic>
    </p:spTree>
    <p:extLst>
      <p:ext uri="{BB962C8B-B14F-4D97-AF65-F5344CB8AC3E}">
        <p14:creationId xmlns:p14="http://schemas.microsoft.com/office/powerpoint/2010/main" val="202544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ctrTitle" idx="4294967295"/>
          </p:nvPr>
        </p:nvSpPr>
        <p:spPr>
          <a:xfrm>
            <a:off x="208943" y="544961"/>
            <a:ext cx="4691014" cy="717497"/>
          </a:xfrm>
          <a:prstGeom prst="rect">
            <a:avLst/>
          </a:prstGeom>
        </p:spPr>
        <p:txBody>
          <a:bodyPr spcFirstLastPara="1" wrap="square" lIns="0" tIns="0" rIns="0" bIns="0" anchor="b" anchorCtr="0">
            <a:noAutofit/>
          </a:bodyPr>
          <a:lstStyle/>
          <a:p>
            <a:r>
              <a:rPr lang="en-IN" b="1" dirty="0"/>
              <a:t>Dummy variable trap</a:t>
            </a:r>
            <a:br>
              <a:rPr lang="en-IN" b="1" dirty="0"/>
            </a:br>
            <a:r>
              <a:rPr lang="en" dirty="0" smtClean="0"/>
              <a:t> </a:t>
            </a:r>
            <a:endParaRPr dirty="0"/>
          </a:p>
        </p:txBody>
      </p:sp>
      <p:sp>
        <p:nvSpPr>
          <p:cNvPr id="249" name="Google Shape;249;p24"/>
          <p:cNvSpPr txBox="1">
            <a:spLocks noGrp="1"/>
          </p:cNvSpPr>
          <p:nvPr>
            <p:ph type="subTitle" idx="4294967295"/>
          </p:nvPr>
        </p:nvSpPr>
        <p:spPr>
          <a:xfrm>
            <a:off x="208943" y="1280105"/>
            <a:ext cx="8785141" cy="3428082"/>
          </a:xfrm>
          <a:prstGeom prst="rect">
            <a:avLst/>
          </a:prstGeom>
        </p:spPr>
        <p:txBody>
          <a:bodyPr spcFirstLastPara="1" wrap="square" lIns="0" tIns="0" rIns="0" bIns="0" anchor="t" anchorCtr="0">
            <a:noAutofit/>
          </a:bodyPr>
          <a:lstStyle/>
          <a:p>
            <a:r>
              <a:rPr lang="en-US" sz="1400" b="1" dirty="0"/>
              <a:t>Dummy Variable Trap: </a:t>
            </a:r>
            <a:r>
              <a:rPr lang="en-US" sz="1400" dirty="0"/>
              <a:t/>
            </a:r>
            <a:br>
              <a:rPr lang="en-US" sz="1400" dirty="0"/>
            </a:br>
            <a:r>
              <a:rPr lang="en-US" sz="1400" dirty="0"/>
              <a:t>The Dummy variable trap is a scenario where there are attributes that are highly correlated </a:t>
            </a:r>
            <a:r>
              <a:rPr lang="en-US" sz="1400" dirty="0" smtClean="0"/>
              <a:t>(Multicollinearity) </a:t>
            </a:r>
            <a:r>
              <a:rPr lang="en-US" sz="1400" dirty="0"/>
              <a:t>and one variable predicts the value of others. When we use</a:t>
            </a:r>
            <a:r>
              <a:rPr lang="en-US" sz="1400" i="1" dirty="0"/>
              <a:t> one-hot encoding</a:t>
            </a:r>
            <a:r>
              <a:rPr lang="en-US" sz="1400" dirty="0"/>
              <a:t> for handling the categorical data, then one dummy variable (attribute) can be predicted with the help of other dummy variables. Hence, one dummy variable is highly correlated with other dummy variables. Using all dummy variables for regression models leads to a </a:t>
            </a:r>
            <a:r>
              <a:rPr lang="en-US" sz="1400" b="1" i="1" dirty="0"/>
              <a:t>dummy variable trap</a:t>
            </a:r>
            <a:r>
              <a:rPr lang="en-US" sz="1400" dirty="0"/>
              <a:t>. So, the regression models should be designed to exclude one dummy variable. </a:t>
            </a:r>
          </a:p>
          <a:p>
            <a:r>
              <a:rPr lang="en-US" sz="1400" b="1" dirty="0"/>
              <a:t>For Example –</a:t>
            </a:r>
            <a:r>
              <a:rPr lang="en-US" sz="1400" dirty="0"/>
              <a:t> </a:t>
            </a:r>
            <a:br>
              <a:rPr lang="en-US" sz="1400" dirty="0"/>
            </a:br>
            <a:r>
              <a:rPr lang="en-US" sz="1400" dirty="0"/>
              <a:t>Let’s consider the case of gender having two values </a:t>
            </a:r>
            <a:r>
              <a:rPr lang="en-US" sz="1400" i="1" dirty="0"/>
              <a:t>male </a:t>
            </a:r>
            <a:r>
              <a:rPr lang="en-US" sz="1400" dirty="0"/>
              <a:t>(0 or 1) and </a:t>
            </a:r>
            <a:r>
              <a:rPr lang="en-US" sz="1400" i="1" dirty="0"/>
              <a:t>female </a:t>
            </a:r>
            <a:r>
              <a:rPr lang="en-US" sz="1400" dirty="0"/>
              <a:t>(1 or 0). Including both the dummy variable can cause redundancy because if a person is not male in such case that person is a female, hence, we don’t need to use both the variables in regression models. This will protect us from the dummy variable trap.</a:t>
            </a:r>
          </a:p>
          <a:p>
            <a:pPr marL="0" lvl="0" indent="0">
              <a:buNone/>
            </a:pPr>
            <a:r>
              <a:rPr lang="en-US" sz="1400" dirty="0" smtClean="0"/>
              <a:t>.</a:t>
            </a:r>
            <a:r>
              <a:rPr lang="en-US" sz="1400" dirty="0"/>
              <a:t> </a:t>
            </a:r>
            <a:endParaRPr sz="1400" dirty="0"/>
          </a:p>
        </p:txBody>
      </p:sp>
      <p:sp>
        <p:nvSpPr>
          <p:cNvPr id="262" name="Google Shape;262;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grpSp>
        <p:nvGrpSpPr>
          <p:cNvPr id="23" name="Google Shape;1341;p53"/>
          <p:cNvGrpSpPr/>
          <p:nvPr/>
        </p:nvGrpSpPr>
        <p:grpSpPr>
          <a:xfrm>
            <a:off x="4899957" y="53506"/>
            <a:ext cx="460705" cy="491455"/>
            <a:chOff x="6506504" y="937343"/>
            <a:chExt cx="744273" cy="793950"/>
          </a:xfrm>
        </p:grpSpPr>
        <p:sp>
          <p:nvSpPr>
            <p:cNvPr id="24" name="Google Shape;1342;p53"/>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43;p53"/>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344;p53"/>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1345;p53"/>
            <p:cNvGrpSpPr/>
            <p:nvPr/>
          </p:nvGrpSpPr>
          <p:grpSpPr>
            <a:xfrm>
              <a:off x="6506504" y="937343"/>
              <a:ext cx="744273" cy="793950"/>
              <a:chOff x="6565437" y="1588001"/>
              <a:chExt cx="744273" cy="793950"/>
            </a:xfrm>
          </p:grpSpPr>
          <p:sp>
            <p:nvSpPr>
              <p:cNvPr id="28" name="Google Shape;1346;p53"/>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347;p53"/>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348;p53"/>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349;p53"/>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350;p53"/>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351;p53"/>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352;p53"/>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353;p53"/>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354;p53"/>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355;p53"/>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8" name="Rectangle 37"/>
          <p:cNvSpPr/>
          <p:nvPr/>
        </p:nvSpPr>
        <p:spPr>
          <a:xfrm>
            <a:off x="7984680" y="253011"/>
            <a:ext cx="473222" cy="523220"/>
          </a:xfrm>
          <a:prstGeom prst="rect">
            <a:avLst/>
          </a:prstGeom>
        </p:spPr>
        <p:txBody>
          <a:bodyPr wrap="square">
            <a:spAutoFit/>
          </a:bodyPr>
          <a:lstStyle/>
          <a:p>
            <a:r>
              <a:rPr lang="en" sz="2800" dirty="0" smtClean="0">
                <a:solidFill>
                  <a:srgbClr val="FFF7ED"/>
                </a:solidFill>
                <a:latin typeface="Abel"/>
                <a:ea typeface="Abel"/>
                <a:cs typeface="Abel"/>
                <a:sym typeface="Abel"/>
              </a:rPr>
              <a:t>📌</a:t>
            </a:r>
            <a:endParaRPr lang="en-IN" sz="2800" dirty="0"/>
          </a:p>
        </p:txBody>
      </p:sp>
      <p:sp>
        <p:nvSpPr>
          <p:cNvPr id="39" name="Google Shape;443;p39"/>
          <p:cNvSpPr txBox="1">
            <a:spLocks/>
          </p:cNvSpPr>
          <p:nvPr/>
        </p:nvSpPr>
        <p:spPr>
          <a:xfrm>
            <a:off x="6495190" y="639603"/>
            <a:ext cx="1673632" cy="62285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Dummy variable create </a:t>
            </a:r>
          </a:p>
          <a:p>
            <a:pPr marL="0" indent="0">
              <a:buFont typeface="Abel"/>
              <a:buNone/>
            </a:pPr>
            <a:r>
              <a:rPr lang="en-US" sz="1200" dirty="0" smtClean="0"/>
              <a:t>Multicollinearity problem</a:t>
            </a:r>
            <a:endParaRPr lang="en-US" sz="1200" dirty="0"/>
          </a:p>
        </p:txBody>
      </p:sp>
    </p:spTree>
    <p:extLst>
      <p:ext uri="{BB962C8B-B14F-4D97-AF65-F5344CB8AC3E}">
        <p14:creationId xmlns:p14="http://schemas.microsoft.com/office/powerpoint/2010/main" val="3986757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ctrTitle" idx="4294967295"/>
          </p:nvPr>
        </p:nvSpPr>
        <p:spPr>
          <a:xfrm>
            <a:off x="208943" y="544961"/>
            <a:ext cx="4691014" cy="717497"/>
          </a:xfrm>
          <a:prstGeom prst="rect">
            <a:avLst/>
          </a:prstGeom>
        </p:spPr>
        <p:txBody>
          <a:bodyPr spcFirstLastPara="1" wrap="square" lIns="0" tIns="0" rIns="0" bIns="0" anchor="b" anchorCtr="0">
            <a:noAutofit/>
          </a:bodyPr>
          <a:lstStyle/>
          <a:p>
            <a:r>
              <a:rPr lang="en-US" b="1" dirty="0" smtClean="0"/>
              <a:t>What if no. s of categories in column</a:t>
            </a:r>
            <a:endParaRPr dirty="0"/>
          </a:p>
        </p:txBody>
      </p:sp>
      <p:sp>
        <p:nvSpPr>
          <p:cNvPr id="249" name="Google Shape;249;p24"/>
          <p:cNvSpPr txBox="1">
            <a:spLocks noGrp="1"/>
          </p:cNvSpPr>
          <p:nvPr>
            <p:ph type="subTitle" idx="4294967295"/>
          </p:nvPr>
        </p:nvSpPr>
        <p:spPr>
          <a:xfrm>
            <a:off x="101938" y="1519580"/>
            <a:ext cx="3458385" cy="1716014"/>
          </a:xfrm>
          <a:prstGeom prst="rect">
            <a:avLst/>
          </a:prstGeom>
        </p:spPr>
        <p:txBody>
          <a:bodyPr spcFirstLastPara="1" wrap="square" lIns="0" tIns="0" rIns="0" bIns="0" anchor="t" anchorCtr="0">
            <a:noAutofit/>
          </a:bodyPr>
          <a:lstStyle/>
          <a:p>
            <a:r>
              <a:rPr lang="en-US" sz="1400" b="1" dirty="0" smtClean="0"/>
              <a:t>Take most frequent categories and combined other left categories into one new categories.</a:t>
            </a:r>
            <a:endParaRPr lang="en-US" sz="1400" dirty="0"/>
          </a:p>
          <a:p>
            <a:r>
              <a:rPr lang="en-US" sz="1400" dirty="0" smtClean="0"/>
              <a:t>Mean Encoding</a:t>
            </a:r>
            <a:endParaRPr lang="en-US" sz="1400" dirty="0"/>
          </a:p>
        </p:txBody>
      </p:sp>
      <p:sp>
        <p:nvSpPr>
          <p:cNvPr id="262" name="Google Shape;262;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grpSp>
        <p:nvGrpSpPr>
          <p:cNvPr id="23" name="Google Shape;1341;p53"/>
          <p:cNvGrpSpPr/>
          <p:nvPr/>
        </p:nvGrpSpPr>
        <p:grpSpPr>
          <a:xfrm>
            <a:off x="6480590" y="1643992"/>
            <a:ext cx="460705" cy="491455"/>
            <a:chOff x="6506504" y="937343"/>
            <a:chExt cx="744273" cy="793950"/>
          </a:xfrm>
        </p:grpSpPr>
        <p:sp>
          <p:nvSpPr>
            <p:cNvPr id="24" name="Google Shape;1342;p53"/>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43;p53"/>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344;p53"/>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1345;p53"/>
            <p:cNvGrpSpPr/>
            <p:nvPr/>
          </p:nvGrpSpPr>
          <p:grpSpPr>
            <a:xfrm>
              <a:off x="6506504" y="937343"/>
              <a:ext cx="744273" cy="793950"/>
              <a:chOff x="6565437" y="1588001"/>
              <a:chExt cx="744273" cy="793950"/>
            </a:xfrm>
          </p:grpSpPr>
          <p:sp>
            <p:nvSpPr>
              <p:cNvPr id="28" name="Google Shape;1346;p53"/>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347;p53"/>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348;p53"/>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349;p53"/>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350;p53"/>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351;p53"/>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352;p53"/>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353;p53"/>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354;p53"/>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355;p53"/>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8" name="Rectangle 37"/>
          <p:cNvSpPr/>
          <p:nvPr/>
        </p:nvSpPr>
        <p:spPr>
          <a:xfrm>
            <a:off x="7838765" y="230864"/>
            <a:ext cx="473222" cy="523220"/>
          </a:xfrm>
          <a:prstGeom prst="rect">
            <a:avLst/>
          </a:prstGeom>
        </p:spPr>
        <p:txBody>
          <a:bodyPr wrap="square">
            <a:spAutoFit/>
          </a:bodyPr>
          <a:lstStyle/>
          <a:p>
            <a:r>
              <a:rPr lang="en" sz="2800" dirty="0" smtClean="0">
                <a:solidFill>
                  <a:schemeClr val="bg2">
                    <a:lumMod val="50000"/>
                  </a:schemeClr>
                </a:solidFill>
                <a:latin typeface="Abel"/>
                <a:ea typeface="Abel"/>
                <a:cs typeface="Abel"/>
                <a:sym typeface="Abel"/>
              </a:rPr>
              <a:t>📌</a:t>
            </a:r>
            <a:endParaRPr lang="en-IN" sz="2800" dirty="0">
              <a:solidFill>
                <a:schemeClr val="bg2">
                  <a:lumMod val="50000"/>
                </a:schemeClr>
              </a:solidFill>
            </a:endParaRPr>
          </a:p>
        </p:txBody>
      </p:sp>
      <p:sp>
        <p:nvSpPr>
          <p:cNvPr id="39" name="Google Shape;443;p39"/>
          <p:cNvSpPr txBox="1">
            <a:spLocks/>
          </p:cNvSpPr>
          <p:nvPr/>
        </p:nvSpPr>
        <p:spPr>
          <a:xfrm>
            <a:off x="6215974" y="639604"/>
            <a:ext cx="1768706" cy="434828"/>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You can use other encoding techniques also</a:t>
            </a:r>
            <a:endParaRPr lang="en-US" sz="1200" dirty="0"/>
          </a:p>
        </p:txBody>
      </p:sp>
      <p:pic>
        <p:nvPicPr>
          <p:cNvPr id="4" name="Picture 3"/>
          <p:cNvPicPr>
            <a:picLocks noChangeAspect="1"/>
          </p:cNvPicPr>
          <p:nvPr/>
        </p:nvPicPr>
        <p:blipFill>
          <a:blip r:embed="rId3"/>
          <a:stretch>
            <a:fillRect/>
          </a:stretch>
        </p:blipFill>
        <p:spPr>
          <a:xfrm>
            <a:off x="4124528" y="2198672"/>
            <a:ext cx="5019472" cy="2969513"/>
          </a:xfrm>
          <a:prstGeom prst="rect">
            <a:avLst/>
          </a:prstGeom>
        </p:spPr>
      </p:pic>
    </p:spTree>
    <p:extLst>
      <p:ext uri="{BB962C8B-B14F-4D97-AF65-F5344CB8AC3E}">
        <p14:creationId xmlns:p14="http://schemas.microsoft.com/office/powerpoint/2010/main" val="2841256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Picture 2"/>
          <p:cNvPicPr>
            <a:picLocks noChangeAspect="1"/>
          </p:cNvPicPr>
          <p:nvPr/>
        </p:nvPicPr>
        <p:blipFill>
          <a:blip r:embed="rId2"/>
          <a:stretch>
            <a:fillRect/>
          </a:stretch>
        </p:blipFill>
        <p:spPr>
          <a:xfrm>
            <a:off x="535023" y="427664"/>
            <a:ext cx="4949016" cy="4248911"/>
          </a:xfrm>
          <a:prstGeom prst="rect">
            <a:avLst/>
          </a:prstGeom>
        </p:spPr>
      </p:pic>
    </p:spTree>
    <p:extLst>
      <p:ext uri="{BB962C8B-B14F-4D97-AF65-F5344CB8AC3E}">
        <p14:creationId xmlns:p14="http://schemas.microsoft.com/office/powerpoint/2010/main" val="1904081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 name="Picture 2"/>
          <p:cNvPicPr>
            <a:picLocks noChangeAspect="1"/>
          </p:cNvPicPr>
          <p:nvPr/>
        </p:nvPicPr>
        <p:blipFill>
          <a:blip r:embed="rId2"/>
          <a:stretch>
            <a:fillRect/>
          </a:stretch>
        </p:blipFill>
        <p:spPr>
          <a:xfrm>
            <a:off x="0" y="34064"/>
            <a:ext cx="8477333" cy="3585712"/>
          </a:xfrm>
          <a:prstGeom prst="rect">
            <a:avLst/>
          </a:prstGeom>
        </p:spPr>
      </p:pic>
      <p:sp>
        <p:nvSpPr>
          <p:cNvPr id="4" name="Cloud Callout 3"/>
          <p:cNvSpPr/>
          <p:nvPr/>
        </p:nvSpPr>
        <p:spPr>
          <a:xfrm>
            <a:off x="1486989" y="3905958"/>
            <a:ext cx="2442702" cy="695219"/>
          </a:xfrm>
          <a:prstGeom prst="cloudCallout">
            <a:avLst>
              <a:gd name="adj1" fmla="val -77574"/>
              <a:gd name="adj2" fmla="val 389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 you told us to drop one dummy</a:t>
            </a:r>
            <a:endParaRPr lang="en-IN" dirty="0"/>
          </a:p>
        </p:txBody>
      </p:sp>
      <p:grpSp>
        <p:nvGrpSpPr>
          <p:cNvPr id="5" name="Google Shape;1296;p53"/>
          <p:cNvGrpSpPr/>
          <p:nvPr/>
        </p:nvGrpSpPr>
        <p:grpSpPr>
          <a:xfrm flipH="1">
            <a:off x="422345" y="4529642"/>
            <a:ext cx="369869" cy="445629"/>
            <a:chOff x="3554761" y="1011374"/>
            <a:chExt cx="597526" cy="719918"/>
          </a:xfrm>
        </p:grpSpPr>
        <p:sp>
          <p:nvSpPr>
            <p:cNvPr id="6"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300;p53"/>
            <p:cNvSpPr/>
            <p:nvPr/>
          </p:nvSpPr>
          <p:spPr>
            <a:xfrm flipH="1">
              <a:off x="3644023" y="1011374"/>
              <a:ext cx="449666"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91451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3" name="Picture 2"/>
          <p:cNvPicPr>
            <a:picLocks noChangeAspect="1"/>
          </p:cNvPicPr>
          <p:nvPr/>
        </p:nvPicPr>
        <p:blipFill>
          <a:blip r:embed="rId2"/>
          <a:stretch>
            <a:fillRect/>
          </a:stretch>
        </p:blipFill>
        <p:spPr>
          <a:xfrm>
            <a:off x="126588" y="154787"/>
            <a:ext cx="8867496" cy="3748036"/>
          </a:xfrm>
          <a:prstGeom prst="rect">
            <a:avLst/>
          </a:prstGeom>
        </p:spPr>
      </p:pic>
    </p:spTree>
    <p:extLst>
      <p:ext uri="{BB962C8B-B14F-4D97-AF65-F5344CB8AC3E}">
        <p14:creationId xmlns:p14="http://schemas.microsoft.com/office/powerpoint/2010/main" val="2392929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 name="Picture 2"/>
          <p:cNvPicPr>
            <a:picLocks noChangeAspect="1"/>
          </p:cNvPicPr>
          <p:nvPr/>
        </p:nvPicPr>
        <p:blipFill>
          <a:blip r:embed="rId2"/>
          <a:stretch>
            <a:fillRect/>
          </a:stretch>
        </p:blipFill>
        <p:spPr>
          <a:xfrm>
            <a:off x="418289" y="230864"/>
            <a:ext cx="7075602" cy="4717068"/>
          </a:xfrm>
          <a:prstGeom prst="rect">
            <a:avLst/>
          </a:prstGeom>
        </p:spPr>
      </p:pic>
    </p:spTree>
    <p:extLst>
      <p:ext uri="{BB962C8B-B14F-4D97-AF65-F5344CB8AC3E}">
        <p14:creationId xmlns:p14="http://schemas.microsoft.com/office/powerpoint/2010/main" val="1249145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p:cNvPicPr>
            <a:picLocks noChangeAspect="1"/>
          </p:cNvPicPr>
          <p:nvPr/>
        </p:nvPicPr>
        <p:blipFill>
          <a:blip r:embed="rId2"/>
          <a:stretch>
            <a:fillRect/>
          </a:stretch>
        </p:blipFill>
        <p:spPr>
          <a:xfrm>
            <a:off x="113127" y="330387"/>
            <a:ext cx="4867435" cy="671169"/>
          </a:xfrm>
          <a:prstGeom prst="rect">
            <a:avLst/>
          </a:prstGeom>
        </p:spPr>
      </p:pic>
      <p:sp>
        <p:nvSpPr>
          <p:cNvPr id="5" name="Rectangle 4"/>
          <p:cNvSpPr/>
          <p:nvPr/>
        </p:nvSpPr>
        <p:spPr>
          <a:xfrm>
            <a:off x="8052774" y="-78353"/>
            <a:ext cx="473222" cy="523220"/>
          </a:xfrm>
          <a:prstGeom prst="rect">
            <a:avLst/>
          </a:prstGeom>
        </p:spPr>
        <p:txBody>
          <a:bodyPr wrap="square">
            <a:spAutoFit/>
          </a:bodyPr>
          <a:lstStyle/>
          <a:p>
            <a:r>
              <a:rPr lang="en" sz="2800" dirty="0" smtClean="0">
                <a:solidFill>
                  <a:schemeClr val="bg2">
                    <a:lumMod val="50000"/>
                  </a:schemeClr>
                </a:solidFill>
                <a:latin typeface="Abel"/>
                <a:ea typeface="Abel"/>
                <a:cs typeface="Abel"/>
                <a:sym typeface="Abel"/>
              </a:rPr>
              <a:t>📌</a:t>
            </a:r>
            <a:endParaRPr lang="en-IN" sz="2800" dirty="0">
              <a:solidFill>
                <a:schemeClr val="bg2">
                  <a:lumMod val="50000"/>
                </a:schemeClr>
              </a:solidFill>
            </a:endParaRPr>
          </a:p>
        </p:txBody>
      </p:sp>
      <p:sp>
        <p:nvSpPr>
          <p:cNvPr id="6" name="Google Shape;443;p39"/>
          <p:cNvSpPr txBox="1">
            <a:spLocks/>
          </p:cNvSpPr>
          <p:nvPr/>
        </p:nvSpPr>
        <p:spPr>
          <a:xfrm>
            <a:off x="6186792" y="330387"/>
            <a:ext cx="2011897" cy="434828"/>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One Hot encoder by default create sparse matrix</a:t>
            </a:r>
            <a:endParaRPr lang="en-US" sz="1200" dirty="0"/>
          </a:p>
        </p:txBody>
      </p:sp>
      <p:pic>
        <p:nvPicPr>
          <p:cNvPr id="7" name="Picture 6"/>
          <p:cNvPicPr>
            <a:picLocks noChangeAspect="1"/>
          </p:cNvPicPr>
          <p:nvPr/>
        </p:nvPicPr>
        <p:blipFill>
          <a:blip r:embed="rId3"/>
          <a:stretch>
            <a:fillRect/>
          </a:stretch>
        </p:blipFill>
        <p:spPr>
          <a:xfrm>
            <a:off x="113127" y="1074432"/>
            <a:ext cx="4215682" cy="1353671"/>
          </a:xfrm>
          <a:prstGeom prst="rect">
            <a:avLst/>
          </a:prstGeom>
        </p:spPr>
      </p:pic>
      <p:sp>
        <p:nvSpPr>
          <p:cNvPr id="8" name="Google Shape;443;p39"/>
          <p:cNvSpPr txBox="1">
            <a:spLocks/>
          </p:cNvSpPr>
          <p:nvPr/>
        </p:nvSpPr>
        <p:spPr>
          <a:xfrm>
            <a:off x="1079772" y="2690966"/>
            <a:ext cx="6186792" cy="434828"/>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Now we have to remove original column and at the place of that we will append this array.</a:t>
            </a:r>
            <a:endParaRPr lang="en-US" sz="1200" dirty="0"/>
          </a:p>
        </p:txBody>
      </p:sp>
      <p:sp>
        <p:nvSpPr>
          <p:cNvPr id="9" name="Rectangle 8"/>
          <p:cNvSpPr/>
          <p:nvPr/>
        </p:nvSpPr>
        <p:spPr>
          <a:xfrm>
            <a:off x="113127" y="2594280"/>
            <a:ext cx="748923" cy="769441"/>
          </a:xfrm>
          <a:prstGeom prst="rect">
            <a:avLst/>
          </a:prstGeom>
        </p:spPr>
        <p:txBody>
          <a:bodyPr wrap="none">
            <a:spAutoFit/>
          </a:bodyPr>
          <a:lstStyle/>
          <a:p>
            <a:r>
              <a:rPr lang="en" sz="4400" dirty="0">
                <a:solidFill>
                  <a:srgbClr val="FFF7ED"/>
                </a:solidFill>
                <a:latin typeface="Abel"/>
                <a:ea typeface="Abel"/>
                <a:cs typeface="Abel"/>
                <a:sym typeface="Abel"/>
              </a:rPr>
              <a:t>👨</a:t>
            </a:r>
            <a:endParaRPr lang="en-IN" sz="4400" dirty="0"/>
          </a:p>
        </p:txBody>
      </p:sp>
      <p:pic>
        <p:nvPicPr>
          <p:cNvPr id="10" name="Picture 9"/>
          <p:cNvPicPr>
            <a:picLocks noChangeAspect="1"/>
          </p:cNvPicPr>
          <p:nvPr/>
        </p:nvPicPr>
        <p:blipFill>
          <a:blip r:embed="rId4"/>
          <a:stretch>
            <a:fillRect/>
          </a:stretch>
        </p:blipFill>
        <p:spPr>
          <a:xfrm>
            <a:off x="113127" y="3568127"/>
            <a:ext cx="3501956" cy="1371704"/>
          </a:xfrm>
          <a:prstGeom prst="rect">
            <a:avLst/>
          </a:prstGeom>
        </p:spPr>
      </p:pic>
      <p:sp>
        <p:nvSpPr>
          <p:cNvPr id="11" name="Google Shape;443;p39"/>
          <p:cNvSpPr txBox="1">
            <a:spLocks/>
          </p:cNvSpPr>
          <p:nvPr/>
        </p:nvSpPr>
        <p:spPr>
          <a:xfrm>
            <a:off x="3696514" y="3595323"/>
            <a:ext cx="2178992" cy="434828"/>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First we will separate these two</a:t>
            </a:r>
            <a:endParaRPr lang="en-US" sz="1200" dirty="0"/>
          </a:p>
        </p:txBody>
      </p:sp>
      <p:sp>
        <p:nvSpPr>
          <p:cNvPr id="12" name="Rounded Rectangular Callout 11"/>
          <p:cNvSpPr/>
          <p:nvPr/>
        </p:nvSpPr>
        <p:spPr>
          <a:xfrm>
            <a:off x="6186792" y="1215957"/>
            <a:ext cx="2258592" cy="1128409"/>
          </a:xfrm>
          <a:prstGeom prst="wedgeRoundRectCallout">
            <a:avLst>
              <a:gd name="adj1" fmla="val -130230"/>
              <a:gd name="adj2" fmla="val -478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you provide parameter sparse=False at the time of making </a:t>
            </a:r>
            <a:r>
              <a:rPr lang="en-US" dirty="0" err="1" smtClean="0"/>
              <a:t>ohe</a:t>
            </a:r>
            <a:r>
              <a:rPr lang="en-US" dirty="0" smtClean="0"/>
              <a:t>.</a:t>
            </a:r>
          </a:p>
          <a:p>
            <a:pPr algn="ctr"/>
            <a:r>
              <a:rPr lang="en-US" dirty="0" smtClean="0"/>
              <a:t>Then there is no need to convert this into </a:t>
            </a:r>
            <a:r>
              <a:rPr lang="en-US" dirty="0" err="1" smtClean="0"/>
              <a:t>toarray</a:t>
            </a:r>
            <a:r>
              <a:rPr lang="en-US" dirty="0" smtClean="0"/>
              <a:t>()</a:t>
            </a:r>
            <a:endParaRPr lang="en-IN" dirty="0"/>
          </a:p>
        </p:txBody>
      </p:sp>
    </p:spTree>
    <p:extLst>
      <p:ext uri="{BB962C8B-B14F-4D97-AF65-F5344CB8AC3E}">
        <p14:creationId xmlns:p14="http://schemas.microsoft.com/office/powerpoint/2010/main" val="2057939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 name="Picture 2"/>
          <p:cNvPicPr>
            <a:picLocks noChangeAspect="1"/>
          </p:cNvPicPr>
          <p:nvPr/>
        </p:nvPicPr>
        <p:blipFill rotWithShape="1">
          <a:blip r:embed="rId2"/>
          <a:srcRect t="30139"/>
          <a:stretch/>
        </p:blipFill>
        <p:spPr>
          <a:xfrm>
            <a:off x="113127" y="34064"/>
            <a:ext cx="5182323" cy="1723689"/>
          </a:xfrm>
          <a:prstGeom prst="rect">
            <a:avLst/>
          </a:prstGeom>
        </p:spPr>
      </p:pic>
      <p:pic>
        <p:nvPicPr>
          <p:cNvPr id="4" name="Picture 3"/>
          <p:cNvPicPr>
            <a:picLocks noChangeAspect="1"/>
          </p:cNvPicPr>
          <p:nvPr/>
        </p:nvPicPr>
        <p:blipFill>
          <a:blip r:embed="rId3"/>
          <a:stretch>
            <a:fillRect/>
          </a:stretch>
        </p:blipFill>
        <p:spPr>
          <a:xfrm>
            <a:off x="995826" y="2810482"/>
            <a:ext cx="6149656" cy="1406381"/>
          </a:xfrm>
          <a:prstGeom prst="rect">
            <a:avLst/>
          </a:prstGeom>
        </p:spPr>
      </p:pic>
      <p:sp>
        <p:nvSpPr>
          <p:cNvPr id="5" name="Google Shape;443;p39"/>
          <p:cNvSpPr txBox="1">
            <a:spLocks/>
          </p:cNvSpPr>
          <p:nvPr/>
        </p:nvSpPr>
        <p:spPr>
          <a:xfrm>
            <a:off x="1021406" y="2328626"/>
            <a:ext cx="6186792" cy="434828"/>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Abel"/>
              <a:buChar char="⊗"/>
              <a:defRPr sz="2400" b="0" i="0" u="none" strike="noStrike" cap="none">
                <a:solidFill>
                  <a:schemeClr val="dk2"/>
                </a:solidFill>
                <a:latin typeface="Abel"/>
                <a:ea typeface="Abel"/>
                <a:cs typeface="Abel"/>
                <a:sym typeface="Abel"/>
              </a:defRPr>
            </a:lvl1pPr>
            <a:lvl2pPr marL="914400" marR="0" lvl="1"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2pPr>
            <a:lvl3pPr marL="1371600" marR="0" lvl="2" indent="-381000" algn="l" rtl="0">
              <a:lnSpc>
                <a:spcPct val="100000"/>
              </a:lnSpc>
              <a:spcBef>
                <a:spcPts val="0"/>
              </a:spcBef>
              <a:spcAft>
                <a:spcPts val="0"/>
              </a:spcAft>
              <a:buClr>
                <a:schemeClr val="accent2"/>
              </a:buClr>
              <a:buSzPts val="2400"/>
              <a:buFont typeface="Abel"/>
              <a:buChar char="⊙"/>
              <a:defRPr sz="2400" b="0" i="0" u="none" strike="noStrike" cap="none">
                <a:solidFill>
                  <a:schemeClr val="dk2"/>
                </a:solidFill>
                <a:latin typeface="Abel"/>
                <a:ea typeface="Abel"/>
                <a:cs typeface="Abel"/>
                <a:sym typeface="Abel"/>
              </a:defRPr>
            </a:lvl3pPr>
            <a:lvl4pPr marL="1828800" marR="0" lvl="3"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4pPr>
            <a:lvl5pPr marL="2286000" marR="0" lvl="4"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5pPr>
            <a:lvl6pPr marL="2743200" marR="0" lvl="5"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6pPr>
            <a:lvl7pPr marL="3200400" marR="0" lvl="6"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7pPr>
            <a:lvl8pPr marL="3657600" marR="0" lvl="7"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8pPr>
            <a:lvl9pPr marL="4114800" marR="0" lvl="8" indent="-381000" algn="l" rtl="0">
              <a:lnSpc>
                <a:spcPct val="100000"/>
              </a:lnSpc>
              <a:spcBef>
                <a:spcPts val="0"/>
              </a:spcBef>
              <a:spcAft>
                <a:spcPts val="0"/>
              </a:spcAft>
              <a:buClr>
                <a:schemeClr val="dk2"/>
              </a:buClr>
              <a:buSzPts val="2400"/>
              <a:buFont typeface="Abel"/>
              <a:buChar char="■"/>
              <a:defRPr sz="2400" b="0" i="0" u="none" strike="noStrike" cap="none">
                <a:solidFill>
                  <a:schemeClr val="dk2"/>
                </a:solidFill>
                <a:latin typeface="Abel"/>
                <a:ea typeface="Abel"/>
                <a:cs typeface="Abel"/>
                <a:sym typeface="Abel"/>
              </a:defRPr>
            </a:lvl9pPr>
          </a:lstStyle>
          <a:p>
            <a:pPr marL="0" indent="0">
              <a:buFont typeface="Abel"/>
              <a:buNone/>
            </a:pPr>
            <a:r>
              <a:rPr lang="en-US" sz="1200" dirty="0" smtClean="0"/>
              <a:t>But if we want to remove one dummy to adjusts Multicollinearity issue. You can write</a:t>
            </a:r>
            <a:endParaRPr lang="en-US" sz="1200" dirty="0"/>
          </a:p>
        </p:txBody>
      </p:sp>
      <p:sp>
        <p:nvSpPr>
          <p:cNvPr id="6" name="Rectangle 5"/>
          <p:cNvSpPr/>
          <p:nvPr/>
        </p:nvSpPr>
        <p:spPr>
          <a:xfrm>
            <a:off x="113127" y="2281598"/>
            <a:ext cx="748923" cy="769441"/>
          </a:xfrm>
          <a:prstGeom prst="rect">
            <a:avLst/>
          </a:prstGeom>
        </p:spPr>
        <p:txBody>
          <a:bodyPr wrap="none">
            <a:spAutoFit/>
          </a:bodyPr>
          <a:lstStyle/>
          <a:p>
            <a:r>
              <a:rPr lang="en" sz="4400" dirty="0">
                <a:solidFill>
                  <a:srgbClr val="FFF7ED"/>
                </a:solidFill>
                <a:latin typeface="Abel"/>
                <a:ea typeface="Abel"/>
                <a:cs typeface="Abel"/>
                <a:sym typeface="Abel"/>
              </a:rPr>
              <a:t>👨</a:t>
            </a:r>
            <a:endParaRPr lang="en-IN" sz="4400" dirty="0"/>
          </a:p>
        </p:txBody>
      </p:sp>
      <p:pic>
        <p:nvPicPr>
          <p:cNvPr id="7" name="Picture 6"/>
          <p:cNvPicPr>
            <a:picLocks noChangeAspect="1"/>
          </p:cNvPicPr>
          <p:nvPr/>
        </p:nvPicPr>
        <p:blipFill>
          <a:blip r:embed="rId4"/>
          <a:stretch>
            <a:fillRect/>
          </a:stretch>
        </p:blipFill>
        <p:spPr>
          <a:xfrm>
            <a:off x="113127" y="1757753"/>
            <a:ext cx="5182323" cy="523845"/>
          </a:xfrm>
          <a:prstGeom prst="rect">
            <a:avLst/>
          </a:prstGeom>
        </p:spPr>
      </p:pic>
      <p:pic>
        <p:nvPicPr>
          <p:cNvPr id="9" name="Picture 8"/>
          <p:cNvPicPr>
            <a:picLocks noChangeAspect="1"/>
          </p:cNvPicPr>
          <p:nvPr/>
        </p:nvPicPr>
        <p:blipFill rotWithShape="1">
          <a:blip r:embed="rId5"/>
          <a:srcRect t="19890"/>
          <a:stretch/>
        </p:blipFill>
        <p:spPr>
          <a:xfrm>
            <a:off x="1021406" y="3130622"/>
            <a:ext cx="4387174" cy="323432"/>
          </a:xfrm>
          <a:prstGeom prst="rect">
            <a:avLst/>
          </a:prstGeom>
        </p:spPr>
      </p:pic>
      <p:pic>
        <p:nvPicPr>
          <p:cNvPr id="10" name="Picture 9"/>
          <p:cNvPicPr>
            <a:picLocks noChangeAspect="1"/>
          </p:cNvPicPr>
          <p:nvPr/>
        </p:nvPicPr>
        <p:blipFill>
          <a:blip r:embed="rId6"/>
          <a:stretch>
            <a:fillRect/>
          </a:stretch>
        </p:blipFill>
        <p:spPr>
          <a:xfrm>
            <a:off x="995827" y="4241042"/>
            <a:ext cx="5122872" cy="902458"/>
          </a:xfrm>
          <a:prstGeom prst="rect">
            <a:avLst/>
          </a:prstGeom>
        </p:spPr>
      </p:pic>
      <p:sp>
        <p:nvSpPr>
          <p:cNvPr id="11" name="Rounded Rectangular Callout 10"/>
          <p:cNvSpPr/>
          <p:nvPr/>
        </p:nvSpPr>
        <p:spPr>
          <a:xfrm>
            <a:off x="6118699" y="612499"/>
            <a:ext cx="2258592" cy="1128409"/>
          </a:xfrm>
          <a:prstGeom prst="wedgeRoundRectCallout">
            <a:avLst>
              <a:gd name="adj1" fmla="val -155210"/>
              <a:gd name="adj2" fmla="val -16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you provide parameter </a:t>
            </a:r>
            <a:r>
              <a:rPr lang="en-US" dirty="0" err="1" smtClean="0"/>
              <a:t>dtype</a:t>
            </a:r>
            <a:r>
              <a:rPr lang="en-US" dirty="0" smtClean="0"/>
              <a:t>=“int32” at the time of making </a:t>
            </a:r>
            <a:r>
              <a:rPr lang="en-US" dirty="0" err="1" smtClean="0"/>
              <a:t>ohe</a:t>
            </a:r>
            <a:r>
              <a:rPr lang="en-US" dirty="0" smtClean="0"/>
              <a:t>.</a:t>
            </a:r>
          </a:p>
          <a:p>
            <a:pPr algn="ctr"/>
            <a:r>
              <a:rPr lang="en-US" dirty="0" smtClean="0"/>
              <a:t>Then we can convert float into integer</a:t>
            </a:r>
            <a:endParaRPr lang="en-IN" dirty="0"/>
          </a:p>
        </p:txBody>
      </p:sp>
    </p:spTree>
    <p:extLst>
      <p:ext uri="{BB962C8B-B14F-4D97-AF65-F5344CB8AC3E}">
        <p14:creationId xmlns:p14="http://schemas.microsoft.com/office/powerpoint/2010/main" val="199318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txBox="1">
            <a:spLocks noGrp="1"/>
          </p:cNvSpPr>
          <p:nvPr>
            <p:ph type="ctrTitle" idx="4294967295"/>
          </p:nvPr>
        </p:nvSpPr>
        <p:spPr>
          <a:xfrm>
            <a:off x="685800" y="897550"/>
            <a:ext cx="3791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solidFill>
                  <a:srgbClr val="FF8700"/>
                </a:solidFill>
              </a:rPr>
              <a:t>HELLO!</a:t>
            </a:r>
            <a:endParaRPr sz="6000" dirty="0">
              <a:solidFill>
                <a:srgbClr val="FF8700"/>
              </a:solidFill>
            </a:endParaRPr>
          </a:p>
        </p:txBody>
      </p:sp>
      <p:sp>
        <p:nvSpPr>
          <p:cNvPr id="214" name="Google Shape;214;p19"/>
          <p:cNvSpPr txBox="1">
            <a:spLocks noGrp="1"/>
          </p:cNvSpPr>
          <p:nvPr>
            <p:ph type="subTitle" idx="4294967295"/>
          </p:nvPr>
        </p:nvSpPr>
        <p:spPr>
          <a:xfrm>
            <a:off x="264035" y="2057350"/>
            <a:ext cx="4635230" cy="229000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dirty="0">
                <a:solidFill>
                  <a:srgbClr val="550062"/>
                </a:solidFill>
              </a:rPr>
              <a:t>I am </a:t>
            </a:r>
            <a:r>
              <a:rPr lang="en-US" sz="3600" dirty="0" smtClean="0">
                <a:solidFill>
                  <a:srgbClr val="550062"/>
                </a:solidFill>
              </a:rPr>
              <a:t>Himanshu Shukla</a:t>
            </a:r>
            <a:endParaRPr sz="3600" dirty="0">
              <a:solidFill>
                <a:srgbClr val="550062"/>
              </a:solidFill>
            </a:endParaRPr>
          </a:p>
          <a:p>
            <a:pPr marL="0" lvl="0" indent="0" algn="ctr">
              <a:spcBef>
                <a:spcPts val="0"/>
              </a:spcBef>
              <a:buClr>
                <a:schemeClr val="dk1"/>
              </a:buClr>
              <a:buSzPts val="1100"/>
              <a:buNone/>
            </a:pPr>
            <a:r>
              <a:rPr lang="en-US" dirty="0" smtClean="0"/>
              <a:t>I </a:t>
            </a:r>
            <a:r>
              <a:rPr lang="en-US" dirty="0"/>
              <a:t>am here because I love Data </a:t>
            </a:r>
            <a:r>
              <a:rPr lang="en-US" dirty="0" smtClean="0"/>
              <a:t>Science. </a:t>
            </a:r>
            <a:endParaRPr lang="en-US" dirty="0"/>
          </a:p>
          <a:p>
            <a:pPr marL="0" lvl="0" indent="0" algn="ctr">
              <a:spcBef>
                <a:spcPts val="0"/>
              </a:spcBef>
              <a:buClr>
                <a:schemeClr val="dk1"/>
              </a:buClr>
              <a:buSzPts val="1100"/>
              <a:buNone/>
            </a:pPr>
            <a:r>
              <a:rPr lang="en-US" dirty="0"/>
              <a:t>You can find me at himanshu.shukla.him@gmail.com</a:t>
            </a:r>
            <a:endParaRPr lang="en-US" b="1" dirty="0"/>
          </a:p>
        </p:txBody>
      </p:sp>
      <p:pic>
        <p:nvPicPr>
          <p:cNvPr id="215" name="Google Shape;215;p19"/>
          <p:cNvPicPr preferRelativeResize="0"/>
          <p:nvPr/>
        </p:nvPicPr>
        <p:blipFill>
          <a:blip r:embed="rId3">
            <a:extLst>
              <a:ext uri="{28A0092B-C50C-407E-A947-70E740481C1C}">
                <a14:useLocalDpi xmlns:a14="http://schemas.microsoft.com/office/drawing/2010/main" val="0"/>
              </a:ext>
            </a:extLst>
          </a:blip>
          <a:stretch>
            <a:fillRect/>
          </a:stretch>
        </p:blipFill>
        <p:spPr>
          <a:xfrm>
            <a:off x="5210750" y="1446606"/>
            <a:ext cx="2796600" cy="2796600"/>
          </a:xfrm>
          <a:prstGeom prst="ellipse">
            <a:avLst/>
          </a:prstGeom>
          <a:noFill/>
          <a:ln>
            <a:noFill/>
          </a:ln>
        </p:spPr>
      </p:pic>
      <p:sp>
        <p:nvSpPr>
          <p:cNvPr id="216" name="Google Shape;216;p1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Picture 2"/>
          <p:cNvPicPr>
            <a:picLocks noChangeAspect="1"/>
          </p:cNvPicPr>
          <p:nvPr/>
        </p:nvPicPr>
        <p:blipFill>
          <a:blip r:embed="rId2"/>
          <a:stretch>
            <a:fillRect/>
          </a:stretch>
        </p:blipFill>
        <p:spPr>
          <a:xfrm>
            <a:off x="322584" y="162526"/>
            <a:ext cx="6010122" cy="3353318"/>
          </a:xfrm>
          <a:prstGeom prst="rect">
            <a:avLst/>
          </a:prstGeom>
        </p:spPr>
      </p:pic>
      <p:sp>
        <p:nvSpPr>
          <p:cNvPr id="4" name="Rectangle 3"/>
          <p:cNvSpPr/>
          <p:nvPr/>
        </p:nvSpPr>
        <p:spPr>
          <a:xfrm>
            <a:off x="322584" y="4003394"/>
            <a:ext cx="7176965" cy="769441"/>
          </a:xfrm>
          <a:prstGeom prst="rect">
            <a:avLst/>
          </a:prstGeom>
        </p:spPr>
        <p:txBody>
          <a:bodyPr wrap="none">
            <a:spAutoFit/>
          </a:bodyPr>
          <a:lstStyle/>
          <a:p>
            <a:r>
              <a:rPr lang="en" sz="4400" dirty="0" smtClean="0">
                <a:solidFill>
                  <a:srgbClr val="FFF7ED"/>
                </a:solidFill>
                <a:latin typeface="Abel"/>
                <a:ea typeface="Abel"/>
                <a:cs typeface="Abel"/>
                <a:sym typeface="Abel"/>
              </a:rPr>
              <a:t>👨 </a:t>
            </a:r>
            <a:r>
              <a:rPr lang="en" sz="1800" dirty="0">
                <a:solidFill>
                  <a:srgbClr val="FFF7ED"/>
                </a:solidFill>
                <a:latin typeface="Abel"/>
                <a:ea typeface="Abel"/>
                <a:cs typeface="Abel"/>
                <a:sym typeface="Abel"/>
              </a:rPr>
              <a:t>C</a:t>
            </a:r>
            <a:r>
              <a:rPr lang="en" sz="1800" dirty="0" smtClean="0">
                <a:solidFill>
                  <a:srgbClr val="FFF7ED"/>
                </a:solidFill>
                <a:latin typeface="Abel"/>
                <a:ea typeface="Abel"/>
                <a:cs typeface="Abel"/>
                <a:sym typeface="Abel"/>
              </a:rPr>
              <a:t>olumn transform of sk learn is easiest way of doing all these</a:t>
            </a:r>
            <a:endParaRPr lang="en-IN" sz="1800" dirty="0"/>
          </a:p>
        </p:txBody>
      </p:sp>
    </p:spTree>
    <p:extLst>
      <p:ext uri="{BB962C8B-B14F-4D97-AF65-F5344CB8AC3E}">
        <p14:creationId xmlns:p14="http://schemas.microsoft.com/office/powerpoint/2010/main" val="3044730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 Missing value imputation</a:t>
            </a:r>
            <a:endParaRPr lang="en-IN" dirty="0"/>
          </a:p>
        </p:txBody>
      </p:sp>
      <p:sp>
        <p:nvSpPr>
          <p:cNvPr id="3" name="Subtitle 2"/>
          <p:cNvSpPr>
            <a:spLocks noGrp="1"/>
          </p:cNvSpPr>
          <p:nvPr>
            <p:ph type="subTitle" idx="1"/>
          </p:nvPr>
        </p:nvSpPr>
        <p:spPr/>
        <p:txBody>
          <a:bodyPr/>
          <a:lstStyle/>
          <a:p>
            <a:pPr lvl="0"/>
            <a:r>
              <a:rPr lang="en-US" dirty="0"/>
              <a:t>Let’s start with the </a:t>
            </a:r>
            <a:r>
              <a:rPr lang="en-US" dirty="0" smtClean="0"/>
              <a:t>second </a:t>
            </a:r>
            <a:r>
              <a:rPr lang="en-US" dirty="0"/>
              <a:t>set of slides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225" y="155643"/>
            <a:ext cx="1953031" cy="194043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2" y="3577020"/>
            <a:ext cx="2806405" cy="147893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51617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spTree>
    <p:extLst>
      <p:ext uri="{BB962C8B-B14F-4D97-AF65-F5344CB8AC3E}">
        <p14:creationId xmlns:p14="http://schemas.microsoft.com/office/powerpoint/2010/main" val="3824760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6208" y="2455017"/>
            <a:ext cx="5083969" cy="716199"/>
          </a:xfrm>
        </p:spPr>
        <p:txBody>
          <a:bodyPr/>
          <a:lstStyle/>
          <a:p>
            <a:pPr algn="l"/>
            <a:r>
              <a:rPr lang="en" dirty="0" smtClean="0"/>
              <a:t>4. </a:t>
            </a:r>
            <a:r>
              <a:rPr lang="en" dirty="0"/>
              <a:t>Feature </a:t>
            </a:r>
            <a:r>
              <a:rPr lang="en" dirty="0" smtClean="0"/>
              <a:t>Scaling</a:t>
            </a:r>
            <a:endParaRPr lang="en-IN" dirty="0"/>
          </a:p>
        </p:txBody>
      </p:sp>
      <p:sp>
        <p:nvSpPr>
          <p:cNvPr id="3" name="Subtitle 2"/>
          <p:cNvSpPr>
            <a:spLocks noGrp="1"/>
          </p:cNvSpPr>
          <p:nvPr>
            <p:ph type="subTitle" idx="1"/>
          </p:nvPr>
        </p:nvSpPr>
        <p:spPr>
          <a:xfrm>
            <a:off x="2390491" y="3387201"/>
            <a:ext cx="4018200" cy="387131"/>
          </a:xfrm>
        </p:spPr>
        <p:txBody>
          <a:bodyPr/>
          <a:lstStyle/>
          <a:p>
            <a:pPr lvl="0"/>
            <a:r>
              <a:rPr lang="en-US" dirty="0"/>
              <a:t>Let’s start with </a:t>
            </a:r>
            <a:r>
              <a:rPr lang="en-US" dirty="0" smtClean="0"/>
              <a:t>the fourth </a:t>
            </a:r>
            <a:r>
              <a:rPr lang="en-US" dirty="0"/>
              <a:t>set of slides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651" y="350196"/>
            <a:ext cx="3492230" cy="1964379"/>
          </a:xfrm>
          <a:prstGeom prst="rect">
            <a:avLst/>
          </a:prstGeom>
        </p:spPr>
      </p:pic>
    </p:spTree>
    <p:extLst>
      <p:ext uri="{BB962C8B-B14F-4D97-AF65-F5344CB8AC3E}">
        <p14:creationId xmlns:p14="http://schemas.microsoft.com/office/powerpoint/2010/main" val="3281261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Feature Scaling?</a:t>
            </a:r>
            <a:endParaRPr lang="en-IN" dirty="0"/>
          </a:p>
        </p:txBody>
      </p:sp>
      <p:sp>
        <p:nvSpPr>
          <p:cNvPr id="3" name="Content Placeholder 2"/>
          <p:cNvSpPr>
            <a:spLocks noGrp="1"/>
          </p:cNvSpPr>
          <p:nvPr>
            <p:ph idx="1"/>
          </p:nvPr>
        </p:nvSpPr>
        <p:spPr/>
        <p:txBody>
          <a:bodyPr>
            <a:normAutofit fontScale="92500" lnSpcReduction="10000"/>
          </a:bodyPr>
          <a:lstStyle/>
          <a:p>
            <a:r>
              <a:rPr lang="en-US" dirty="0"/>
              <a:t>When in ML dataset had multiple features spanning varying degrees of magnitude, range, and units. Then this is a significant obstacle as a few machine learning algorithms are highly sensitive to these features.</a:t>
            </a:r>
            <a:endParaRPr lang="en-IN" dirty="0"/>
          </a:p>
          <a:p>
            <a:r>
              <a:rPr lang="en-US" dirty="0"/>
              <a:t>For example, one feature is entirely in kilograms while the other is in grams, another one is liters, and so on. How can we use these features when they vary so vastly in terms of what they’re presenting?</a:t>
            </a:r>
            <a:endParaRPr lang="en-IN" dirty="0"/>
          </a:p>
          <a:p>
            <a:r>
              <a:rPr lang="en-US" dirty="0"/>
              <a:t>This is where I turned to the concept of </a:t>
            </a:r>
            <a:r>
              <a:rPr lang="en-US" u="sng" dirty="0"/>
              <a:t>feature scaling</a:t>
            </a:r>
            <a:r>
              <a:rPr lang="en-US" dirty="0"/>
              <a:t>. It’s a crucial part of the data preprocessing stage but lot of beginners overlook it (to the detriment of their machine learning model).</a:t>
            </a:r>
            <a:endParaRPr lang="en-IN" dirty="0"/>
          </a:p>
          <a:p>
            <a:endParaRPr lang="en-IN" dirty="0"/>
          </a:p>
        </p:txBody>
      </p:sp>
    </p:spTree>
    <p:extLst>
      <p:ext uri="{BB962C8B-B14F-4D97-AF65-F5344CB8AC3E}">
        <p14:creationId xmlns:p14="http://schemas.microsoft.com/office/powerpoint/2010/main" val="19146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we Use Feature Scaling?</a:t>
            </a:r>
            <a:r>
              <a:rPr lang="en-IN" dirty="0"/>
              <a:t/>
            </a:r>
            <a:br>
              <a:rPr lang="en-IN" dirty="0"/>
            </a:br>
            <a:endParaRPr lang="en-IN" dirty="0"/>
          </a:p>
        </p:txBody>
      </p:sp>
      <p:sp>
        <p:nvSpPr>
          <p:cNvPr id="3" name="Content Placeholder 2"/>
          <p:cNvSpPr>
            <a:spLocks noGrp="1"/>
          </p:cNvSpPr>
          <p:nvPr>
            <p:ph idx="1"/>
          </p:nvPr>
        </p:nvSpPr>
        <p:spPr>
          <a:xfrm>
            <a:off x="698871" y="1509904"/>
            <a:ext cx="5847405" cy="795551"/>
          </a:xfrm>
        </p:spPr>
        <p:txBody>
          <a:bodyPr/>
          <a:lstStyle/>
          <a:p>
            <a:r>
              <a:rPr lang="en-US" dirty="0"/>
              <a:t>Some machine learning algorithms are sensitive to feature scaling while others are virtually invariant to it. Like:</a:t>
            </a:r>
            <a:endParaRPr lang="en-IN" dirty="0"/>
          </a:p>
          <a:p>
            <a:endParaRPr lang="en-IN" dirty="0"/>
          </a:p>
        </p:txBody>
      </p:sp>
      <p:graphicFrame>
        <p:nvGraphicFramePr>
          <p:cNvPr id="4" name="Diagram 3"/>
          <p:cNvGraphicFramePr/>
          <p:nvPr>
            <p:extLst>
              <p:ext uri="{D42A27DB-BD31-4B8C-83A1-F6EECF244321}">
                <p14:modId xmlns:p14="http://schemas.microsoft.com/office/powerpoint/2010/main" val="2757262829"/>
              </p:ext>
            </p:extLst>
          </p:nvPr>
        </p:nvGraphicFramePr>
        <p:xfrm>
          <a:off x="3180944" y="2304118"/>
          <a:ext cx="5188085" cy="251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594148774"/>
              </p:ext>
            </p:extLst>
          </p:nvPr>
        </p:nvGraphicFramePr>
        <p:xfrm>
          <a:off x="778213" y="2480553"/>
          <a:ext cx="3161488" cy="25512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81397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856" y="606042"/>
            <a:ext cx="1805747" cy="522367"/>
          </a:xfrm>
        </p:spPr>
        <p:txBody>
          <a:bodyPr/>
          <a:lstStyle/>
          <a:p>
            <a:r>
              <a:rPr lang="en-US" b="1" dirty="0"/>
              <a:t>Example:</a:t>
            </a:r>
            <a:r>
              <a:rPr lang="en-US" dirty="0"/>
              <a:t> </a:t>
            </a:r>
            <a:endParaRPr lang="en-IN" dirty="0"/>
          </a:p>
        </p:txBody>
      </p:sp>
      <p:sp>
        <p:nvSpPr>
          <p:cNvPr id="3" name="Content Placeholder 2"/>
          <p:cNvSpPr>
            <a:spLocks noGrp="1"/>
          </p:cNvSpPr>
          <p:nvPr>
            <p:ph idx="1"/>
          </p:nvPr>
        </p:nvSpPr>
        <p:spPr>
          <a:xfrm>
            <a:off x="745533" y="1128409"/>
            <a:ext cx="6236950" cy="1077653"/>
          </a:xfrm>
        </p:spPr>
        <p:txBody>
          <a:bodyPr>
            <a:normAutofit fontScale="85000" lnSpcReduction="10000"/>
          </a:bodyPr>
          <a:lstStyle/>
          <a:p>
            <a:r>
              <a:rPr lang="en-US" dirty="0" smtClean="0"/>
              <a:t>If </a:t>
            </a:r>
            <a:r>
              <a:rPr lang="en-US" dirty="0"/>
              <a:t>an algorithm is not using the feature scaling method then it can consider the value 3000 meters to be greater than 5 km but that’s actually not true and in this case, the algorithm will give wrong predictions. So, we use Feature Scaling to bring all values to the same magnitudes and thus, tackle this issue.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629" y="2441642"/>
            <a:ext cx="3000375" cy="2390775"/>
          </a:xfrm>
          <a:prstGeom prst="rect">
            <a:avLst/>
          </a:prstGeom>
        </p:spPr>
      </p:pic>
    </p:spTree>
    <p:extLst>
      <p:ext uri="{BB962C8B-B14F-4D97-AF65-F5344CB8AC3E}">
        <p14:creationId xmlns:p14="http://schemas.microsoft.com/office/powerpoint/2010/main" val="4085995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983" y="606042"/>
            <a:ext cx="6400800" cy="483456"/>
          </a:xfrm>
        </p:spPr>
        <p:txBody>
          <a:bodyPr/>
          <a:lstStyle/>
          <a:p>
            <a:r>
              <a:rPr lang="en-US" b="1" dirty="0"/>
              <a:t>Techniques to perform Feature Scaling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749" y="1364777"/>
            <a:ext cx="3629681" cy="3567490"/>
          </a:xfrm>
        </p:spPr>
      </p:pic>
    </p:spTree>
    <p:extLst>
      <p:ext uri="{BB962C8B-B14F-4D97-AF65-F5344CB8AC3E}">
        <p14:creationId xmlns:p14="http://schemas.microsoft.com/office/powerpoint/2010/main" val="15144652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434" y="606042"/>
            <a:ext cx="6926094" cy="807922"/>
          </a:xfrm>
        </p:spPr>
        <p:txBody>
          <a:bodyPr/>
          <a:lstStyle/>
          <a:p>
            <a:pPr algn="l"/>
            <a:r>
              <a:rPr lang="en-US" dirty="0" smtClean="0"/>
              <a:t>But we will learn two most important technique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6467" y="1597564"/>
            <a:ext cx="5131071" cy="3298545"/>
          </a:xfrm>
        </p:spPr>
      </p:pic>
    </p:spTree>
    <p:extLst>
      <p:ext uri="{BB962C8B-B14F-4D97-AF65-F5344CB8AC3E}">
        <p14:creationId xmlns:p14="http://schemas.microsoft.com/office/powerpoint/2010/main" val="945795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857" y="234765"/>
            <a:ext cx="5968748" cy="807922"/>
          </a:xfrm>
        </p:spPr>
        <p:txBody>
          <a:bodyPr>
            <a:normAutofit fontScale="90000"/>
          </a:bodyPr>
          <a:lstStyle/>
          <a:p>
            <a:r>
              <a:rPr lang="en-US" dirty="0"/>
              <a:t>What is Normalization / min-max scaling?</a:t>
            </a:r>
            <a:r>
              <a:rPr lang="en-IN" dirty="0"/>
              <a:t/>
            </a:r>
            <a:br>
              <a:rPr lang="en-IN" dirty="0"/>
            </a:br>
            <a:endParaRPr lang="en-IN" dirty="0"/>
          </a:p>
        </p:txBody>
      </p:sp>
      <p:sp>
        <p:nvSpPr>
          <p:cNvPr id="3" name="Content Placeholder 2"/>
          <p:cNvSpPr>
            <a:spLocks noGrp="1"/>
          </p:cNvSpPr>
          <p:nvPr>
            <p:ph idx="1"/>
          </p:nvPr>
        </p:nvSpPr>
        <p:spPr>
          <a:xfrm>
            <a:off x="856034" y="1108953"/>
            <a:ext cx="7548663" cy="3842426"/>
          </a:xfrm>
        </p:spPr>
        <p:txBody>
          <a:bodyPr>
            <a:normAutofit fontScale="92500" lnSpcReduction="10000"/>
          </a:bodyPr>
          <a:lstStyle/>
          <a:p>
            <a:r>
              <a:rPr lang="en-US" b="1" dirty="0"/>
              <a:t>Normalization is a scaling technique in which values are shifted and rescaled so that they end up </a:t>
            </a:r>
            <a:r>
              <a:rPr lang="en-US" b="1" u="sng" dirty="0"/>
              <a:t>ranging between 0 and 1</a:t>
            </a:r>
            <a:r>
              <a:rPr lang="en-US" b="1" dirty="0"/>
              <a:t>. It is also known as </a:t>
            </a:r>
            <a:r>
              <a:rPr lang="en-US" b="1" u="sng" dirty="0"/>
              <a:t>Min-Max scaling</a:t>
            </a:r>
            <a:r>
              <a:rPr lang="en-US" b="1" dirty="0"/>
              <a:t>.</a:t>
            </a:r>
            <a:endParaRPr lang="en-IN" dirty="0"/>
          </a:p>
          <a:p>
            <a:r>
              <a:rPr lang="en-US" dirty="0"/>
              <a:t>Here’s the formula for normalization</a:t>
            </a:r>
            <a:r>
              <a:rPr lang="en-US" dirty="0" smtClean="0"/>
              <a:t>:</a:t>
            </a:r>
          </a:p>
          <a:p>
            <a:endParaRPr lang="en-US" dirty="0"/>
          </a:p>
          <a:p>
            <a:r>
              <a:rPr lang="en-US" dirty="0"/>
              <a:t>Here, </a:t>
            </a:r>
            <a:r>
              <a:rPr lang="en-US" dirty="0" err="1"/>
              <a:t>Xmax</a:t>
            </a:r>
            <a:r>
              <a:rPr lang="en-US" dirty="0"/>
              <a:t> and </a:t>
            </a:r>
            <a:r>
              <a:rPr lang="en-US" dirty="0" err="1"/>
              <a:t>Xmin</a:t>
            </a:r>
            <a:r>
              <a:rPr lang="en-US" dirty="0"/>
              <a:t> are the maximum and the minimum values of the feature respectively.</a:t>
            </a:r>
            <a:endParaRPr lang="en-IN" dirty="0"/>
          </a:p>
          <a:p>
            <a:pPr lvl="0"/>
            <a:r>
              <a:rPr lang="en-US" dirty="0"/>
              <a:t>When the value of X is the minimum value in the column, the numerator will be 0, and hence X’ is 0</a:t>
            </a:r>
            <a:endParaRPr lang="en-IN" dirty="0"/>
          </a:p>
          <a:p>
            <a:pPr lvl="0"/>
            <a:r>
              <a:rPr lang="en-US" dirty="0"/>
              <a:t>On the other hand, when the value of X is the maximum value in the column, the numerator is equal to the denominator and thus the value of X’ is 1</a:t>
            </a:r>
            <a:endParaRPr lang="en-IN" dirty="0"/>
          </a:p>
          <a:p>
            <a:pPr lvl="0"/>
            <a:r>
              <a:rPr lang="en-US" dirty="0"/>
              <a:t>If the value of X is between the minimum and the maximum value, then the value of X’ is between 0 and </a:t>
            </a:r>
            <a:r>
              <a:rPr lang="en-US" dirty="0" smtClean="0"/>
              <a:t>1</a:t>
            </a:r>
            <a:endParaRPr lang="en-IN" dirty="0"/>
          </a:p>
          <a:p>
            <a:endParaRPr lang="en-IN" dirty="0"/>
          </a:p>
        </p:txBody>
      </p:sp>
      <p:pic>
        <p:nvPicPr>
          <p:cNvPr id="7" name="Picture 6" descr="Normalization equation">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245644" y="1784342"/>
            <a:ext cx="2018969" cy="521113"/>
          </a:xfrm>
          <a:prstGeom prst="rect">
            <a:avLst/>
          </a:prstGeom>
          <a:solidFill>
            <a:schemeClr val="tx1"/>
          </a:solidFill>
          <a:ln>
            <a:solidFill>
              <a:schemeClr val="accent1">
                <a:lumMod val="75000"/>
              </a:schemeClr>
            </a:solidFill>
          </a:ln>
        </p:spPr>
      </p:pic>
    </p:spTree>
    <p:extLst>
      <p:ext uri="{BB962C8B-B14F-4D97-AF65-F5344CB8AC3E}">
        <p14:creationId xmlns:p14="http://schemas.microsoft.com/office/powerpoint/2010/main" val="3188651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ctrTitle"/>
          </p:nvPr>
        </p:nvSpPr>
        <p:spPr>
          <a:xfrm>
            <a:off x="1752075" y="1735750"/>
            <a:ext cx="56400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1. Feature Transformation</a:t>
            </a:r>
            <a:endParaRPr dirty="0"/>
          </a:p>
        </p:txBody>
      </p:sp>
      <p:sp>
        <p:nvSpPr>
          <p:cNvPr id="222" name="Google Shape;222;p20"/>
          <p:cNvSpPr txBox="1">
            <a:spLocks noGrp="1"/>
          </p:cNvSpPr>
          <p:nvPr>
            <p:ph type="subTitle" idx="1"/>
          </p:nvPr>
        </p:nvSpPr>
        <p:spPr>
          <a:xfrm>
            <a:off x="1752075" y="2992451"/>
            <a:ext cx="56400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Let’s start with the first set of slides</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873" t="18727" r="9200" b="8572"/>
          <a:stretch/>
        </p:blipFill>
        <p:spPr>
          <a:xfrm>
            <a:off x="887043" y="97276"/>
            <a:ext cx="7588223" cy="4815191"/>
          </a:xfrm>
        </p:spPr>
      </p:pic>
    </p:spTree>
    <p:extLst>
      <p:ext uri="{BB962C8B-B14F-4D97-AF65-F5344CB8AC3E}">
        <p14:creationId xmlns:p14="http://schemas.microsoft.com/office/powerpoint/2010/main" val="59984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77" y="2911497"/>
            <a:ext cx="5968748" cy="1923150"/>
          </a:xfrm>
        </p:spPr>
        <p:txBody>
          <a:bodyPr>
            <a:noAutofit/>
          </a:bodyPr>
          <a:lstStyle/>
          <a:p>
            <a:pPr algn="l"/>
            <a:r>
              <a:rPr lang="en-US" sz="1800" u="sng" dirty="0" smtClean="0"/>
              <a:t>Drawback:</a:t>
            </a:r>
            <a:r>
              <a:rPr lang="en-US" sz="1800" dirty="0" smtClean="0"/>
              <a:t/>
            </a:r>
            <a:br>
              <a:rPr lang="en-US" sz="1800" dirty="0" smtClean="0"/>
            </a:br>
            <a:r>
              <a:rPr lang="en-US" sz="1800" dirty="0" smtClean="0"/>
              <a:t>It pushes outlier also into range of 0 to 1.</a:t>
            </a:r>
            <a:br>
              <a:rPr lang="en-US" sz="1800" dirty="0" smtClean="0"/>
            </a:br>
            <a:r>
              <a:rPr lang="en-US" sz="1800" dirty="0" err="1" smtClean="0"/>
              <a:t>i.e</a:t>
            </a:r>
            <a:r>
              <a:rPr lang="en-US" sz="1800" dirty="0" smtClean="0"/>
              <a:t> it effect on outlier while standardization doesn't effect outliers.</a:t>
            </a:r>
            <a:endParaRPr lang="en-IN" sz="1800" dirty="0"/>
          </a:p>
        </p:txBody>
      </p:sp>
      <p:pic>
        <p:nvPicPr>
          <p:cNvPr id="4" name="Picture 3"/>
          <p:cNvPicPr>
            <a:picLocks noChangeAspect="1"/>
          </p:cNvPicPr>
          <p:nvPr/>
        </p:nvPicPr>
        <p:blipFill>
          <a:blip r:embed="rId2"/>
          <a:stretch>
            <a:fillRect/>
          </a:stretch>
        </p:blipFill>
        <p:spPr>
          <a:xfrm>
            <a:off x="1976075" y="552630"/>
            <a:ext cx="5191850" cy="1781424"/>
          </a:xfrm>
          <a:prstGeom prst="rect">
            <a:avLst/>
          </a:prstGeom>
        </p:spPr>
      </p:pic>
    </p:spTree>
    <p:extLst>
      <p:ext uri="{BB962C8B-B14F-4D97-AF65-F5344CB8AC3E}">
        <p14:creationId xmlns:p14="http://schemas.microsoft.com/office/powerpoint/2010/main" val="4112711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857" y="536323"/>
            <a:ext cx="4105072" cy="572629"/>
          </a:xfrm>
        </p:spPr>
        <p:txBody>
          <a:bodyPr>
            <a:normAutofit/>
          </a:bodyPr>
          <a:lstStyle/>
          <a:p>
            <a:pPr algn="l"/>
            <a:r>
              <a:rPr lang="en-US" dirty="0"/>
              <a:t>What is Standardization?</a:t>
            </a:r>
            <a:endParaRPr lang="en-IN" b="1" dirty="0"/>
          </a:p>
        </p:txBody>
      </p:sp>
      <p:sp>
        <p:nvSpPr>
          <p:cNvPr id="3" name="Content Placeholder 2"/>
          <p:cNvSpPr>
            <a:spLocks noGrp="1"/>
          </p:cNvSpPr>
          <p:nvPr>
            <p:ph idx="1"/>
          </p:nvPr>
        </p:nvSpPr>
        <p:spPr>
          <a:xfrm>
            <a:off x="826851" y="1021403"/>
            <a:ext cx="7548663" cy="2904355"/>
          </a:xfrm>
        </p:spPr>
        <p:txBody>
          <a:bodyPr>
            <a:normAutofit/>
          </a:bodyPr>
          <a:lstStyle/>
          <a:p>
            <a:r>
              <a:rPr lang="en-US" b="1" dirty="0"/>
              <a:t>Standardization is another scaling technique where the values are </a:t>
            </a:r>
            <a:r>
              <a:rPr lang="en-US" b="1" u="sng" dirty="0"/>
              <a:t>centered on the mean with a unit standard deviation</a:t>
            </a:r>
            <a:r>
              <a:rPr lang="en-US" b="1" dirty="0"/>
              <a:t>. This means that the mean of the attribute becomes zero and the resultant distribution has a unit standard deviation.</a:t>
            </a:r>
            <a:endParaRPr lang="en-IN" dirty="0"/>
          </a:p>
          <a:p>
            <a:r>
              <a:rPr lang="en-US" dirty="0"/>
              <a:t>Here’s the formula for standardization:</a:t>
            </a:r>
            <a:endParaRPr lang="en-IN" dirty="0"/>
          </a:p>
          <a:p>
            <a:r>
              <a:rPr lang="en-US" dirty="0"/>
              <a:t>Note that in this case, the values are not restricted to a particular range.</a:t>
            </a:r>
            <a:endParaRPr lang="en-IN" dirty="0"/>
          </a:p>
          <a:p>
            <a:endParaRPr lang="en-US" dirty="0"/>
          </a:p>
          <a:p>
            <a:endParaRPr lang="en-IN" dirty="0"/>
          </a:p>
        </p:txBody>
      </p:sp>
      <p:pic>
        <p:nvPicPr>
          <p:cNvPr id="5" name="Picture 4" descr="Standardization equation">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601182" y="2147995"/>
            <a:ext cx="1297305" cy="499745"/>
          </a:xfrm>
          <a:prstGeom prst="rect">
            <a:avLst/>
          </a:prstGeom>
          <a:solidFill>
            <a:schemeClr val="tx1"/>
          </a:solidFill>
          <a:ln>
            <a:solidFill>
              <a:schemeClr val="accent1">
                <a:lumMod val="75000"/>
              </a:schemeClr>
            </a:solidFill>
          </a:ln>
        </p:spPr>
      </p:pic>
      <p:pic>
        <p:nvPicPr>
          <p:cNvPr id="13"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269" y="3495675"/>
            <a:ext cx="2771775" cy="1647825"/>
          </a:xfrm>
          <a:prstGeom prst="rect">
            <a:avLst/>
          </a:prstGeom>
        </p:spPr>
      </p:pic>
    </p:spTree>
    <p:extLst>
      <p:ext uri="{BB962C8B-B14F-4D97-AF65-F5344CB8AC3E}">
        <p14:creationId xmlns:p14="http://schemas.microsoft.com/office/powerpoint/2010/main" val="3885803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 have to use </a:t>
            </a:r>
            <a:r>
              <a:rPr lang="en-US" dirty="0" err="1" smtClean="0"/>
              <a:t>Standarization</a:t>
            </a:r>
            <a:r>
              <a:rPr lang="en-US" dirty="0" smtClean="0"/>
              <a: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49421" y="1413964"/>
            <a:ext cx="6877627" cy="3327884"/>
          </a:xfrm>
          <a:prstGeom prst="rect">
            <a:avLst/>
          </a:prstGeom>
        </p:spPr>
      </p:pic>
    </p:spTree>
    <p:extLst>
      <p:ext uri="{BB962C8B-B14F-4D97-AF65-F5344CB8AC3E}">
        <p14:creationId xmlns:p14="http://schemas.microsoft.com/office/powerpoint/2010/main" val="4054232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Python Coding</a:t>
            </a:r>
            <a:endParaRPr lang="en-IN" dirty="0"/>
          </a:p>
        </p:txBody>
      </p:sp>
      <p:sp>
        <p:nvSpPr>
          <p:cNvPr id="4" name="Rectangle 1"/>
          <p:cNvSpPr>
            <a:spLocks noGrp="1" noChangeArrowheads="1"/>
          </p:cNvSpPr>
          <p:nvPr>
            <p:ph idx="1"/>
          </p:nvPr>
        </p:nvSpPr>
        <p:spPr bwMode="auto">
          <a:xfrm>
            <a:off x="943583" y="1267182"/>
            <a:ext cx="7509753" cy="3785652"/>
          </a:xfrm>
          <a:prstGeom prst="rect">
            <a:avLst/>
          </a:prstGeom>
          <a:solidFill>
            <a:schemeClr val="tx1"/>
          </a:solidFill>
          <a:ln>
            <a:solidFill>
              <a:schemeClr val="accent1">
                <a:lumMod val="7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from</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sklearn</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import</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preprocessing</a:t>
            </a:r>
            <a:endParaRPr kumimoji="0" lang="en-US" altLang="en-US" sz="1200" b="1" u="none" strike="noStrike" cap="none" normalizeH="0" baseline="0" dirty="0" smtClean="0">
              <a:ln>
                <a:noFill/>
              </a:ln>
              <a:solidFill>
                <a:schemeClr val="accent4">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MIN MAX SCALER """</a:t>
            </a:r>
            <a:endParaRPr kumimoji="0" lang="en-US" altLang="en-US" sz="1200" b="1" u="none" strike="noStrike" cap="none" normalizeH="0" baseline="0" dirty="0" smtClean="0">
              <a:ln>
                <a:noFill/>
              </a:ln>
              <a:solidFill>
                <a:schemeClr val="tx2">
                  <a:lumMod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min_max_scaler</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preprocessing.MinMaxScaler</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feature_range</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=(0, 1))</a:t>
            </a:r>
            <a:endParaRPr kumimoji="0" lang="en-US" altLang="en-US" sz="1200" b="1" u="none" strike="noStrike" cap="none" normalizeH="0" baseline="0" dirty="0" smtClean="0">
              <a:ln>
                <a:noFill/>
              </a:ln>
              <a:solidFill>
                <a:schemeClr val="accent4">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Scaled feature</a:t>
            </a:r>
            <a:endParaRPr kumimoji="0" lang="en-US" altLang="en-US" sz="1200" b="1" u="none" strike="noStrike" cap="none" normalizeH="0" baseline="0" dirty="0" smtClean="0">
              <a:ln>
                <a:noFill/>
              </a:ln>
              <a:solidFill>
                <a:schemeClr val="tx2">
                  <a:lumMod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x_after_min_max_scaler</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min_max_scaler.fit_transform</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(x)</a:t>
            </a:r>
            <a:endParaRPr kumimoji="0" lang="en-US" altLang="en-US" sz="1200" b="1" u="none" strike="noStrike" cap="none" normalizeH="0" baseline="0" dirty="0" smtClean="0">
              <a:ln>
                <a:noFill/>
              </a:ln>
              <a:solidFill>
                <a:schemeClr val="accent4">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print</a:t>
            </a:r>
            <a:r>
              <a:rPr kumimoji="0" lang="en-US" altLang="en-US" sz="1200" b="1" u="none" strike="noStrike" cap="none" normalizeH="0" baseline="0" dirty="0" smtClean="0">
                <a:ln>
                  <a:noFill/>
                </a:ln>
                <a:solidFill>
                  <a:schemeClr val="tx2">
                    <a:lumMod val="25000"/>
                  </a:schemeClr>
                </a:solidFill>
                <a:effectLst/>
              </a:rPr>
              <a:t> </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nAfter</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min max Scaling : \n", </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x_after_min_max_scaler</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a:t>
            </a:r>
            <a:endParaRPr kumimoji="0" lang="en-US" altLang="en-US" sz="1200" b="1" u="none" strike="noStrike" cap="none" normalizeH="0" baseline="0" dirty="0" smtClean="0">
              <a:ln>
                <a:noFill/>
              </a:ln>
              <a:solidFill>
                <a:schemeClr val="tx2">
                  <a:lumMod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Standardisation</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endParaRPr kumimoji="0" lang="en-US" altLang="en-US" sz="1200" b="1" u="none" strike="noStrike" cap="none" normalizeH="0" baseline="0" dirty="0" smtClean="0">
              <a:ln>
                <a:noFill/>
              </a:ln>
              <a:solidFill>
                <a:schemeClr val="tx2">
                  <a:lumMod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Standardisation</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preprocessing.StandardScaler</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a:t>
            </a:r>
            <a:endParaRPr kumimoji="0" lang="en-US" altLang="en-US" sz="1200" b="1" u="none" strike="noStrike" cap="none" normalizeH="0" baseline="0" dirty="0" smtClean="0">
              <a:ln>
                <a:noFill/>
              </a:ln>
              <a:solidFill>
                <a:schemeClr val="accent4">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Scaled feature</a:t>
            </a:r>
            <a:endParaRPr kumimoji="0" lang="en-US" altLang="en-US" sz="1200" b="1" u="none" strike="noStrike" cap="none" normalizeH="0" baseline="0" dirty="0" smtClean="0">
              <a:ln>
                <a:noFill/>
              </a:ln>
              <a:solidFill>
                <a:schemeClr val="tx2">
                  <a:lumMod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x_after_Standardisation</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accent4">
                    <a:lumMod val="75000"/>
                  </a:schemeClr>
                </a:solidFill>
                <a:effectLst/>
              </a:rPr>
              <a:t> </a:t>
            </a:r>
            <a:r>
              <a:rPr kumimoji="0" lang="en-US" altLang="en-US" sz="1200" b="1" u="none" strike="noStrike" cap="none" normalizeH="0" baseline="0" dirty="0" err="1" smtClean="0">
                <a:ln>
                  <a:noFill/>
                </a:ln>
                <a:solidFill>
                  <a:schemeClr val="accent4">
                    <a:lumMod val="75000"/>
                  </a:schemeClr>
                </a:solidFill>
                <a:effectLst/>
                <a:latin typeface="Arial Unicode MS" panose="020B0604020202020204" pitchFamily="34" charset="-128"/>
              </a:rPr>
              <a:t>Standardisation.fit_transform</a:t>
            </a:r>
            <a:r>
              <a:rPr kumimoji="0" lang="en-US" altLang="en-US" sz="1200" b="1" u="none" strike="noStrike" cap="none" normalizeH="0" baseline="0" dirty="0" smtClean="0">
                <a:ln>
                  <a:noFill/>
                </a:ln>
                <a:solidFill>
                  <a:schemeClr val="accent4">
                    <a:lumMod val="75000"/>
                  </a:schemeClr>
                </a:solidFill>
                <a:effectLst/>
                <a:latin typeface="Arial Unicode MS" panose="020B0604020202020204" pitchFamily="34" charset="-128"/>
              </a:rPr>
              <a:t>(x)</a:t>
            </a:r>
            <a:endParaRPr kumimoji="0" lang="en-US" altLang="en-US" sz="1200" b="1" u="none" strike="noStrike" cap="none" normalizeH="0" baseline="0" dirty="0" smtClean="0">
              <a:ln>
                <a:noFill/>
              </a:ln>
              <a:solidFill>
                <a:schemeClr val="accent4">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smtClean="0">
                <a:ln>
                  <a:noFill/>
                </a:ln>
                <a:solidFill>
                  <a:schemeClr val="tx2">
                    <a:lumMod val="25000"/>
                  </a:schemeClr>
                </a:solidFill>
                <a:effectLst/>
              </a:rPr>
              <a:t> </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print</a:t>
            </a:r>
            <a:r>
              <a:rPr kumimoji="0" lang="en-US" altLang="en-US" sz="1200" b="1" u="none" strike="noStrike" cap="none" normalizeH="0" baseline="0" dirty="0" smtClean="0">
                <a:ln>
                  <a:noFill/>
                </a:ln>
                <a:solidFill>
                  <a:schemeClr val="tx2">
                    <a:lumMod val="25000"/>
                  </a:schemeClr>
                </a:solidFill>
                <a:effectLst/>
              </a:rPr>
              <a:t> </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nAfter</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Standardisation</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 : \n", </a:t>
            </a:r>
            <a:r>
              <a:rPr kumimoji="0" lang="en-US" altLang="en-US" sz="1200" b="1" u="none" strike="noStrike" cap="none" normalizeH="0" baseline="0" dirty="0" err="1" smtClean="0">
                <a:ln>
                  <a:noFill/>
                </a:ln>
                <a:solidFill>
                  <a:schemeClr val="tx2">
                    <a:lumMod val="25000"/>
                  </a:schemeClr>
                </a:solidFill>
                <a:effectLst/>
                <a:latin typeface="Arial Unicode MS" panose="020B0604020202020204" pitchFamily="34" charset="-128"/>
              </a:rPr>
              <a:t>x_after_Standardisation</a:t>
            </a:r>
            <a:r>
              <a:rPr kumimoji="0" lang="en-US" altLang="en-US" sz="1200" b="1" u="none" strike="noStrike" cap="none" normalizeH="0" baseline="0" dirty="0" smtClean="0">
                <a:ln>
                  <a:noFill/>
                </a:ln>
                <a:solidFill>
                  <a:schemeClr val="tx2">
                    <a:lumMod val="25000"/>
                  </a:schemeClr>
                </a:solidFill>
                <a:effectLst/>
                <a:latin typeface="Arial Unicode MS" panose="020B0604020202020204" pitchFamily="34" charset="-128"/>
              </a:rPr>
              <a:t>)</a:t>
            </a:r>
            <a:endParaRPr kumimoji="0" lang="en-US" altLang="en-US" sz="1200" b="1" u="none" strike="noStrike" cap="none" normalizeH="0" baseline="0" dirty="0" smtClean="0">
              <a:ln>
                <a:noFill/>
              </a:ln>
              <a:solidFill>
                <a:schemeClr val="tx2">
                  <a:lumMod val="25000"/>
                </a:schemeClr>
              </a:solidFill>
              <a:effectLst/>
              <a:latin typeface="Arial" panose="020B0604020202020204" pitchFamily="34" charset="0"/>
            </a:endParaRPr>
          </a:p>
        </p:txBody>
      </p:sp>
    </p:spTree>
    <p:extLst>
      <p:ext uri="{BB962C8B-B14F-4D97-AF65-F5344CB8AC3E}">
        <p14:creationId xmlns:p14="http://schemas.microsoft.com/office/powerpoint/2010/main" val="3570648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4628" y="1033248"/>
            <a:ext cx="5334744" cy="3077004"/>
          </a:xfrm>
          <a:prstGeom prst="rect">
            <a:avLst/>
          </a:prstGeom>
        </p:spPr>
      </p:pic>
    </p:spTree>
    <p:extLst>
      <p:ext uri="{BB962C8B-B14F-4D97-AF65-F5344CB8AC3E}">
        <p14:creationId xmlns:p14="http://schemas.microsoft.com/office/powerpoint/2010/main" val="42636339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856" y="606042"/>
            <a:ext cx="6270743" cy="493184"/>
          </a:xfrm>
        </p:spPr>
        <p:txBody>
          <a:bodyPr>
            <a:normAutofit fontScale="90000"/>
          </a:bodyPr>
          <a:lstStyle/>
          <a:p>
            <a:pPr algn="l"/>
            <a:r>
              <a:rPr lang="en-US" dirty="0"/>
              <a:t>The Big Question – Normalize or Standardize?</a:t>
            </a:r>
            <a:r>
              <a:rPr lang="en-IN" dirty="0"/>
              <a:t/>
            </a:r>
            <a:br>
              <a:rPr lang="en-IN" dirty="0"/>
            </a:br>
            <a:endParaRPr lang="en-IN" dirty="0"/>
          </a:p>
        </p:txBody>
      </p:sp>
      <p:sp>
        <p:nvSpPr>
          <p:cNvPr id="3" name="Content Placeholder 2"/>
          <p:cNvSpPr>
            <a:spLocks noGrp="1"/>
          </p:cNvSpPr>
          <p:nvPr>
            <p:ph idx="1"/>
          </p:nvPr>
        </p:nvSpPr>
        <p:spPr>
          <a:xfrm>
            <a:off x="826851" y="1539087"/>
            <a:ext cx="7100753" cy="3451202"/>
          </a:xfrm>
        </p:spPr>
        <p:txBody>
          <a:bodyPr>
            <a:normAutofit fontScale="85000" lnSpcReduction="20000"/>
          </a:bodyPr>
          <a:lstStyle/>
          <a:p>
            <a:r>
              <a:rPr lang="en-US" dirty="0"/>
              <a:t>Normalization vs. standardization is an eternal question among machine learning newcomers. Let me elaborate on the answer in this section.</a:t>
            </a:r>
            <a:endParaRPr lang="en-IN" dirty="0"/>
          </a:p>
          <a:p>
            <a:pPr lvl="0"/>
            <a:r>
              <a:rPr lang="en-US" b="1" dirty="0"/>
              <a:t>Normalization</a:t>
            </a:r>
            <a:r>
              <a:rPr lang="en-US" dirty="0"/>
              <a:t> is good to use </a:t>
            </a:r>
            <a:r>
              <a:rPr lang="en-US" u="sng" dirty="0"/>
              <a:t>when you know that the distribution of your data does not follow a Gaussian distribution</a:t>
            </a:r>
            <a:r>
              <a:rPr lang="en-US" dirty="0"/>
              <a:t>. This can be useful in algorithms that do not assume any distribution of the data like K-Nearest Neighbors and Neural Networks.</a:t>
            </a:r>
            <a:endParaRPr lang="en-IN" dirty="0"/>
          </a:p>
          <a:p>
            <a:pPr lvl="0"/>
            <a:r>
              <a:rPr lang="en-US" b="1" dirty="0"/>
              <a:t>Standardization,</a:t>
            </a:r>
            <a:r>
              <a:rPr lang="en-US" dirty="0"/>
              <a:t> on the other hand, can be helpful in cases </a:t>
            </a:r>
            <a:r>
              <a:rPr lang="en-US" u="sng" dirty="0"/>
              <a:t>where the data follows a Gaussian distribution</a:t>
            </a:r>
            <a:r>
              <a:rPr lang="en-US" dirty="0"/>
              <a:t>. However, this does not have to be necessarily true. Also, unlike normalization, standardization does not have a bounding range. So, even if you have outliers in your data, they will not be affected by standardization.</a:t>
            </a:r>
            <a:endParaRPr lang="en-IN" dirty="0"/>
          </a:p>
          <a:p>
            <a:r>
              <a:rPr lang="en-US" dirty="0"/>
              <a:t>However, at the end of the day, the choice of using normalization or standardization will depend on your problem and the machine learning algorithm you are using. There is no hard and fast rule to tell you when to normalize or standardize your data. </a:t>
            </a:r>
            <a:r>
              <a:rPr lang="en-US" b="1" dirty="0"/>
              <a:t>You can always start by fitting your model to raw, normalized and standardized data and compare the performance for best results.</a:t>
            </a:r>
            <a:endParaRPr lang="en-IN" dirty="0"/>
          </a:p>
          <a:p>
            <a:endParaRPr lang="en-IN" dirty="0"/>
          </a:p>
        </p:txBody>
      </p:sp>
    </p:spTree>
    <p:extLst>
      <p:ext uri="{BB962C8B-B14F-4D97-AF65-F5344CB8AC3E}">
        <p14:creationId xmlns:p14="http://schemas.microsoft.com/office/powerpoint/2010/main" val="8503983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5. Mathematical </a:t>
            </a:r>
            <a:r>
              <a:rPr lang="en-US" dirty="0"/>
              <a:t>Transformation</a:t>
            </a:r>
            <a:r>
              <a:rPr lang="en-IN" dirty="0"/>
              <a:t/>
            </a:r>
            <a:br>
              <a:rPr lang="en-IN" dirty="0"/>
            </a:br>
            <a:endParaRPr lang="en-IN" dirty="0"/>
          </a:p>
        </p:txBody>
      </p:sp>
      <p:sp>
        <p:nvSpPr>
          <p:cNvPr id="3" name="Subtitle 2"/>
          <p:cNvSpPr>
            <a:spLocks noGrp="1"/>
          </p:cNvSpPr>
          <p:nvPr>
            <p:ph type="subTitle" idx="1"/>
          </p:nvPr>
        </p:nvSpPr>
        <p:spPr/>
        <p:txBody>
          <a:bodyPr/>
          <a:lstStyle/>
          <a:p>
            <a:r>
              <a:rPr lang="en-US" dirty="0" smtClean="0"/>
              <a:t>Lets start 5</a:t>
            </a:r>
            <a:r>
              <a:rPr lang="en-US" baseline="30000" dirty="0" smtClean="0"/>
              <a:t>th</a:t>
            </a:r>
            <a:r>
              <a:rPr lang="en-US" dirty="0" smtClean="0"/>
              <a:t> section of this presentation</a:t>
            </a:r>
            <a:endParaRPr lang="en-IN" dirty="0"/>
          </a:p>
        </p:txBody>
      </p:sp>
    </p:spTree>
    <p:extLst>
      <p:ext uri="{BB962C8B-B14F-4D97-AF65-F5344CB8AC3E}">
        <p14:creationId xmlns:p14="http://schemas.microsoft.com/office/powerpoint/2010/main" val="4096547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These transformation is used to convert data distribution into normal distribution</a:t>
            </a:r>
            <a:r>
              <a:rPr lang="en-IN" dirty="0"/>
              <a:t/>
            </a:r>
            <a:br>
              <a:rPr lang="en-IN" dirty="0"/>
            </a:br>
            <a:endParaRPr lang="en-IN" dirty="0"/>
          </a:p>
        </p:txBody>
      </p:sp>
      <p:sp>
        <p:nvSpPr>
          <p:cNvPr id="3" name="Content Placeholder 2"/>
          <p:cNvSpPr>
            <a:spLocks noGrp="1"/>
          </p:cNvSpPr>
          <p:nvPr>
            <p:ph idx="1"/>
          </p:nvPr>
        </p:nvSpPr>
        <p:spPr/>
        <p:txBody>
          <a:bodyPr/>
          <a:lstStyle/>
          <a:p>
            <a:endParaRPr lang="en-IN"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604" y="1138344"/>
            <a:ext cx="5480746" cy="2859953"/>
          </a:xfrm>
          <a:prstGeom prst="rect">
            <a:avLst/>
          </a:prstGeom>
        </p:spPr>
      </p:pic>
      <p:sp>
        <p:nvSpPr>
          <p:cNvPr id="5" name="Rounded Rectangular Callout 4"/>
          <p:cNvSpPr/>
          <p:nvPr/>
        </p:nvSpPr>
        <p:spPr>
          <a:xfrm>
            <a:off x="2901950" y="4200082"/>
            <a:ext cx="1845147" cy="813821"/>
          </a:xfrm>
          <a:prstGeom prst="wedgeRoundRectCallout">
            <a:avLst>
              <a:gd name="adj1" fmla="val 1559"/>
              <a:gd name="adj2" fmla="val -1640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smtClean="0"/>
              <a:t>In case of Right skewed but all point should be positive</a:t>
            </a:r>
            <a:endParaRPr lang="en-IN" sz="1100" dirty="0"/>
          </a:p>
        </p:txBody>
      </p:sp>
      <p:sp>
        <p:nvSpPr>
          <p:cNvPr id="6" name="Rounded Rectangular Callout 5"/>
          <p:cNvSpPr/>
          <p:nvPr/>
        </p:nvSpPr>
        <p:spPr>
          <a:xfrm>
            <a:off x="7247106" y="194872"/>
            <a:ext cx="1047387" cy="416156"/>
          </a:xfrm>
          <a:prstGeom prst="wedgeRoundRectCallout">
            <a:avLst>
              <a:gd name="adj1" fmla="val -114600"/>
              <a:gd name="adj2" fmla="val 33869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smtClean="0"/>
              <a:t>In case of Left skewed</a:t>
            </a:r>
            <a:endParaRPr lang="en-IN" sz="1100" dirty="0"/>
          </a:p>
        </p:txBody>
      </p:sp>
    </p:spTree>
    <p:extLst>
      <p:ext uri="{BB962C8B-B14F-4D97-AF65-F5344CB8AC3E}">
        <p14:creationId xmlns:p14="http://schemas.microsoft.com/office/powerpoint/2010/main" val="3176606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code</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2684318" y="664108"/>
            <a:ext cx="5934903" cy="1295581"/>
          </a:xfrm>
          <a:prstGeom prst="rect">
            <a:avLst/>
          </a:prstGeom>
        </p:spPr>
      </p:pic>
      <p:pic>
        <p:nvPicPr>
          <p:cNvPr id="5" name="Picture 4"/>
          <p:cNvPicPr>
            <a:picLocks noChangeAspect="1"/>
          </p:cNvPicPr>
          <p:nvPr/>
        </p:nvPicPr>
        <p:blipFill>
          <a:blip r:embed="rId3"/>
          <a:stretch>
            <a:fillRect/>
          </a:stretch>
        </p:blipFill>
        <p:spPr>
          <a:xfrm>
            <a:off x="2684318" y="1959689"/>
            <a:ext cx="6113426" cy="581243"/>
          </a:xfrm>
          <a:prstGeom prst="rect">
            <a:avLst/>
          </a:prstGeom>
        </p:spPr>
      </p:pic>
    </p:spTree>
    <p:extLst>
      <p:ext uri="{BB962C8B-B14F-4D97-AF65-F5344CB8AC3E}">
        <p14:creationId xmlns:p14="http://schemas.microsoft.com/office/powerpoint/2010/main" val="282869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body" idx="1"/>
          </p:nvPr>
        </p:nvSpPr>
        <p:spPr>
          <a:xfrm>
            <a:off x="1598375" y="981800"/>
            <a:ext cx="4692600" cy="3377100"/>
          </a:xfrm>
          <a:prstGeom prst="rect">
            <a:avLst/>
          </a:prstGeom>
        </p:spPr>
        <p:txBody>
          <a:bodyPr spcFirstLastPara="1" wrap="square" lIns="0" tIns="0" rIns="0" bIns="0" anchor="t" anchorCtr="0">
            <a:noAutofit/>
          </a:bodyPr>
          <a:lstStyle/>
          <a:p>
            <a:pPr marL="0" lvl="0" indent="0">
              <a:buNone/>
            </a:pPr>
            <a:r>
              <a:rPr lang="en-IN" sz="2800" dirty="0"/>
              <a:t>Feature transformation is a mathematical transformation in which we apply a mathematical formula to a particular column(feature) and transform the values which are useful for our further analysis.</a:t>
            </a:r>
            <a:endParaRPr sz="2800" dirty="0"/>
          </a:p>
        </p:txBody>
      </p:sp>
      <p:sp>
        <p:nvSpPr>
          <p:cNvPr id="228" name="Google Shape;228;p21"/>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9"/>
          <p:cNvSpPr txBox="1">
            <a:spLocks noGrp="1"/>
          </p:cNvSpPr>
          <p:nvPr>
            <p:ph type="ctrTitle" idx="4294967295"/>
          </p:nvPr>
        </p:nvSpPr>
        <p:spPr>
          <a:xfrm>
            <a:off x="685800" y="745150"/>
            <a:ext cx="48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442" name="Google Shape;442;p39"/>
          <p:cNvSpPr txBox="1">
            <a:spLocks noGrp="1"/>
          </p:cNvSpPr>
          <p:nvPr>
            <p:ph type="subTitle" idx="4294967295"/>
          </p:nvPr>
        </p:nvSpPr>
        <p:spPr>
          <a:xfrm>
            <a:off x="685800" y="1944725"/>
            <a:ext cx="4863900" cy="7848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3600">
                <a:solidFill>
                  <a:srgbClr val="FF8700"/>
                </a:solidFill>
              </a:rPr>
              <a:t>Any questions?</a:t>
            </a:r>
            <a:endParaRPr sz="3600">
              <a:solidFill>
                <a:srgbClr val="FF8700"/>
              </a:solidFill>
            </a:endParaRPr>
          </a:p>
        </p:txBody>
      </p:sp>
      <p:sp>
        <p:nvSpPr>
          <p:cNvPr id="443" name="Google Shape;443;p39"/>
          <p:cNvSpPr txBox="1">
            <a:spLocks noGrp="1"/>
          </p:cNvSpPr>
          <p:nvPr>
            <p:ph type="body" idx="4294967295"/>
          </p:nvPr>
        </p:nvSpPr>
        <p:spPr>
          <a:xfrm>
            <a:off x="685800" y="2769202"/>
            <a:ext cx="4863900" cy="153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You can find me at:</a:t>
            </a:r>
            <a:endParaRPr dirty="0"/>
          </a:p>
          <a:p>
            <a:pPr marL="0" lvl="0" indent="0" algn="l" rtl="0">
              <a:spcBef>
                <a:spcPts val="600"/>
              </a:spcBef>
              <a:spcAft>
                <a:spcPts val="0"/>
              </a:spcAft>
              <a:buNone/>
            </a:pPr>
            <a:r>
              <a:rPr lang="en-IN" dirty="0" smtClean="0"/>
              <a:t>h</a:t>
            </a:r>
            <a:r>
              <a:rPr lang="en" dirty="0" smtClean="0"/>
              <a:t>imanshu.shukla.him@gmail.com</a:t>
            </a:r>
            <a:endParaRPr dirty="0"/>
          </a:p>
        </p:txBody>
      </p:sp>
      <p:sp>
        <p:nvSpPr>
          <p:cNvPr id="444" name="Google Shape;444;p3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445" name="Google Shape;445;p39"/>
          <p:cNvPicPr preferRelativeResize="0"/>
          <p:nvPr/>
        </p:nvPicPr>
        <p:blipFill rotWithShape="1">
          <a:blip r:embed="rId3">
            <a:alphaModFix/>
          </a:blip>
          <a:srcRect/>
          <a:stretch/>
        </p:blipFill>
        <p:spPr>
          <a:xfrm>
            <a:off x="5210750" y="1446606"/>
            <a:ext cx="2796600" cy="2796600"/>
          </a:xfrm>
          <a:prstGeom prst="ellipse">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xfrm>
            <a:off x="995464" y="-1036"/>
            <a:ext cx="5979268" cy="672245"/>
          </a:xfrm>
          <a:prstGeom prst="rect">
            <a:avLst/>
          </a:prstGeom>
        </p:spPr>
        <p:txBody>
          <a:bodyPr spcFirstLastPara="1" wrap="square" lIns="0" tIns="0" rIns="0" bIns="0" anchor="b" anchorCtr="0">
            <a:noAutofit/>
          </a:bodyPr>
          <a:lstStyle/>
          <a:p>
            <a:pPr lvl="0"/>
            <a:r>
              <a:rPr lang="en-IN" dirty="0" smtClean="0"/>
              <a:t>Feature </a:t>
            </a:r>
            <a:r>
              <a:rPr lang="en-IN" dirty="0"/>
              <a:t>Transformation</a:t>
            </a:r>
            <a:endParaRPr dirty="0"/>
          </a:p>
        </p:txBody>
      </p:sp>
      <p:sp>
        <p:nvSpPr>
          <p:cNvPr id="235" name="Google Shape;235;p2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graphicFrame>
        <p:nvGraphicFramePr>
          <p:cNvPr id="6" name="Diagram 5"/>
          <p:cNvGraphicFramePr/>
          <p:nvPr>
            <p:extLst>
              <p:ext uri="{D42A27DB-BD31-4B8C-83A1-F6EECF244321}">
                <p14:modId xmlns:p14="http://schemas.microsoft.com/office/powerpoint/2010/main" val="3826182405"/>
              </p:ext>
            </p:extLst>
          </p:nvPr>
        </p:nvGraphicFramePr>
        <p:xfrm>
          <a:off x="-496111" y="817123"/>
          <a:ext cx="7179013" cy="4134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a:solidFill>
                  <a:schemeClr val="bg1"/>
                </a:solidFill>
              </a:rPr>
              <a:t>Handling Categorical Features</a:t>
            </a:r>
            <a:br>
              <a:rPr lang="en-US" dirty="0">
                <a:solidFill>
                  <a:schemeClr val="bg1"/>
                </a:solidFill>
              </a:rPr>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97" y="967754"/>
            <a:ext cx="4786009" cy="2151586"/>
          </a:xfrm>
          <a:prstGeom prst="rect">
            <a:avLst/>
          </a:prstGeom>
        </p:spPr>
      </p:pic>
      <p:sp>
        <p:nvSpPr>
          <p:cNvPr id="5" name="Google Shape;241;p23"/>
          <p:cNvSpPr txBox="1">
            <a:spLocks noGrp="1"/>
          </p:cNvSpPr>
          <p:nvPr>
            <p:ph type="body" idx="4294967295"/>
          </p:nvPr>
        </p:nvSpPr>
        <p:spPr>
          <a:xfrm>
            <a:off x="5295089" y="1613683"/>
            <a:ext cx="3315900" cy="2178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smtClean="0">
                <a:solidFill>
                  <a:schemeClr val="bg1"/>
                </a:solidFill>
              </a:rPr>
              <a:t>We know that our data have 2 types.</a:t>
            </a:r>
            <a:endParaRPr dirty="0">
              <a:solidFill>
                <a:schemeClr val="bg1"/>
              </a:solidFill>
            </a:endParaRPr>
          </a:p>
        </p:txBody>
      </p:sp>
      <p:sp>
        <p:nvSpPr>
          <p:cNvPr id="6" name="Rectangle 5"/>
          <p:cNvSpPr/>
          <p:nvPr/>
        </p:nvSpPr>
        <p:spPr>
          <a:xfrm>
            <a:off x="175096" y="3374443"/>
            <a:ext cx="8803533" cy="1384995"/>
          </a:xfrm>
          <a:prstGeom prst="rect">
            <a:avLst/>
          </a:prstGeom>
        </p:spPr>
        <p:txBody>
          <a:bodyPr wrap="square">
            <a:spAutoFit/>
          </a:bodyPr>
          <a:lstStyle/>
          <a:p>
            <a:r>
              <a:rPr lang="en-US" dirty="0">
                <a:solidFill>
                  <a:schemeClr val="bg1"/>
                </a:solidFill>
              </a:rPr>
              <a:t>Categorical variables are usually represented as ‘strings’ or ‘categories’ and are finite in number. Here are a few examples: </a:t>
            </a:r>
          </a:p>
          <a:p>
            <a:pPr>
              <a:buFont typeface="+mj-lt"/>
              <a:buAutoNum type="arabicPeriod"/>
            </a:pPr>
            <a:r>
              <a:rPr lang="en-US" dirty="0">
                <a:solidFill>
                  <a:schemeClr val="bg1"/>
                </a:solidFill>
              </a:rPr>
              <a:t>The city where a person lives: Delhi, Mumbai, Ahmedabad, Bangalore, etc.</a:t>
            </a:r>
          </a:p>
          <a:p>
            <a:pPr>
              <a:buFont typeface="+mj-lt"/>
              <a:buAutoNum type="arabicPeriod"/>
            </a:pPr>
            <a:r>
              <a:rPr lang="en-US" dirty="0">
                <a:solidFill>
                  <a:schemeClr val="bg1"/>
                </a:solidFill>
              </a:rPr>
              <a:t>The department a person works in: Finance, Human resources, IT, Production.</a:t>
            </a:r>
          </a:p>
          <a:p>
            <a:pPr>
              <a:buFont typeface="+mj-lt"/>
              <a:buAutoNum type="arabicPeriod"/>
            </a:pPr>
            <a:r>
              <a:rPr lang="en-US" dirty="0">
                <a:solidFill>
                  <a:schemeClr val="bg1"/>
                </a:solidFill>
              </a:rPr>
              <a:t>The highest degree a person has: High school, Diploma, Bachelors, Masters, PhD.</a:t>
            </a:r>
          </a:p>
          <a:p>
            <a:pPr>
              <a:buFont typeface="+mj-lt"/>
              <a:buAutoNum type="arabicPeriod"/>
            </a:pPr>
            <a:r>
              <a:rPr lang="en-US" dirty="0">
                <a:solidFill>
                  <a:schemeClr val="bg1"/>
                </a:solidFill>
              </a:rPr>
              <a:t>The grades of a student:  A+, A, B+, B, B- etc.</a:t>
            </a:r>
          </a:p>
        </p:txBody>
      </p:sp>
      <p:sp>
        <p:nvSpPr>
          <p:cNvPr id="7" name="Google Shape;235;p2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smtClean="0"/>
              <a:t>7</a:t>
            </a:r>
            <a:endParaRPr dirty="0"/>
          </a:p>
        </p:txBody>
      </p:sp>
    </p:spTree>
    <p:extLst>
      <p:ext uri="{BB962C8B-B14F-4D97-AF65-F5344CB8AC3E}">
        <p14:creationId xmlns:p14="http://schemas.microsoft.com/office/powerpoint/2010/main" val="2927692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250915" y="672289"/>
            <a:ext cx="4992294" cy="639000"/>
          </a:xfrm>
          <a:prstGeom prst="rect">
            <a:avLst/>
          </a:prstGeom>
        </p:spPr>
        <p:txBody>
          <a:bodyPr spcFirstLastPara="1" wrap="square" lIns="0" tIns="0" rIns="0" bIns="0" anchor="b" anchorCtr="0">
            <a:noAutofit/>
          </a:bodyPr>
          <a:lstStyle/>
          <a:p>
            <a:r>
              <a:rPr lang="en-US" dirty="0" smtClean="0"/>
              <a:t>NOW FOCUS IN CATEGORICAL DATA</a:t>
            </a:r>
            <a:endParaRPr lang="en-US" dirty="0"/>
          </a:p>
        </p:txBody>
      </p:sp>
      <p:sp>
        <p:nvSpPr>
          <p:cNvPr id="241" name="Google Shape;241;p23"/>
          <p:cNvSpPr txBox="1">
            <a:spLocks noGrp="1"/>
          </p:cNvSpPr>
          <p:nvPr>
            <p:ph type="body" idx="1"/>
          </p:nvPr>
        </p:nvSpPr>
        <p:spPr>
          <a:xfrm>
            <a:off x="250915" y="1740763"/>
            <a:ext cx="3715500" cy="25199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smtClean="0"/>
              <a:t>Because machine are not able to understand categorical data.</a:t>
            </a:r>
          </a:p>
          <a:p>
            <a:pPr marL="0" lvl="0" indent="0" algn="l" rtl="0">
              <a:spcBef>
                <a:spcPts val="600"/>
              </a:spcBef>
              <a:spcAft>
                <a:spcPts val="0"/>
              </a:spcAft>
              <a:buNone/>
            </a:pPr>
            <a:r>
              <a:rPr lang="en" dirty="0" smtClean="0"/>
              <a:t>we have to do some magic in that.</a:t>
            </a:r>
            <a:endParaRPr dirty="0"/>
          </a:p>
        </p:txBody>
      </p:sp>
      <p:sp>
        <p:nvSpPr>
          <p:cNvPr id="242" name="Google Shape;242;p2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dirty="0"/>
          </a:p>
        </p:txBody>
      </p:sp>
      <p:pic>
        <p:nvPicPr>
          <p:cNvPr id="243" name="Google Shape;243;p23"/>
          <p:cNvPicPr preferRelativeResize="0"/>
          <p:nvPr/>
        </p:nvPicPr>
        <p:blipFill>
          <a:blip r:embed="rId3">
            <a:extLst>
              <a:ext uri="{28A0092B-C50C-407E-A947-70E740481C1C}">
                <a14:useLocalDpi xmlns:a14="http://schemas.microsoft.com/office/drawing/2010/main" val="0"/>
              </a:ext>
            </a:extLst>
          </a:blip>
          <a:stretch>
            <a:fillRect/>
          </a:stretch>
        </p:blipFill>
        <p:spPr>
          <a:xfrm>
            <a:off x="4512445" y="2293783"/>
            <a:ext cx="4481639" cy="2520921"/>
          </a:xfrm>
          <a:prstGeom prst="rect">
            <a:avLst/>
          </a:prstGeom>
        </p:spPr>
      </p:pic>
      <p:sp>
        <p:nvSpPr>
          <p:cNvPr id="2" name="Cloud Callout 1"/>
          <p:cNvSpPr/>
          <p:nvPr/>
        </p:nvSpPr>
        <p:spPr>
          <a:xfrm>
            <a:off x="5661499" y="415991"/>
            <a:ext cx="2451370" cy="1012109"/>
          </a:xfrm>
          <a:prstGeom prst="cloudCallout">
            <a:avLst>
              <a:gd name="adj1" fmla="val -116865"/>
              <a:gd name="adj2" fmla="val 100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this problem?</a:t>
            </a:r>
            <a:endParaRPr lang="en-IN" dirty="0"/>
          </a:p>
        </p:txBody>
      </p:sp>
      <p:grpSp>
        <p:nvGrpSpPr>
          <p:cNvPr id="7" name="Google Shape;1296;p53"/>
          <p:cNvGrpSpPr/>
          <p:nvPr/>
        </p:nvGrpSpPr>
        <p:grpSpPr>
          <a:xfrm>
            <a:off x="8346225" y="546160"/>
            <a:ext cx="369868" cy="445629"/>
            <a:chOff x="3554761" y="1011374"/>
            <a:chExt cx="597525" cy="719918"/>
          </a:xfrm>
        </p:grpSpPr>
        <p:sp>
          <p:nvSpPr>
            <p:cNvPr id="8"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ctrTitle" idx="4294967295"/>
          </p:nvPr>
        </p:nvSpPr>
        <p:spPr>
          <a:xfrm>
            <a:off x="425735" y="1371599"/>
            <a:ext cx="4691014" cy="71749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smtClean="0"/>
              <a:t>I got an Idea </a:t>
            </a:r>
            <a:endParaRPr sz="7200" dirty="0"/>
          </a:p>
        </p:txBody>
      </p:sp>
      <p:sp>
        <p:nvSpPr>
          <p:cNvPr id="249" name="Google Shape;249;p24"/>
          <p:cNvSpPr txBox="1">
            <a:spLocks noGrp="1"/>
          </p:cNvSpPr>
          <p:nvPr>
            <p:ph type="subTitle" idx="4294967295"/>
          </p:nvPr>
        </p:nvSpPr>
        <p:spPr>
          <a:xfrm>
            <a:off x="185271" y="2306727"/>
            <a:ext cx="3811119" cy="2500256"/>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smtClean="0"/>
              <a:t>We know one thing, that our computer teacher teached us that machine know only no.s (0 &amp; 1). So if some how we changed our strings into no.s . </a:t>
            </a:r>
            <a:r>
              <a:rPr lang="en-IN" dirty="0" smtClean="0"/>
              <a:t>T</a:t>
            </a:r>
            <a:r>
              <a:rPr lang="en" dirty="0" smtClean="0"/>
              <a:t>hen we can solve our problem</a:t>
            </a:r>
            <a:endParaRPr dirty="0"/>
          </a:p>
        </p:txBody>
      </p:sp>
      <p:grpSp>
        <p:nvGrpSpPr>
          <p:cNvPr id="250" name="Google Shape;250;p24"/>
          <p:cNvGrpSpPr/>
          <p:nvPr/>
        </p:nvGrpSpPr>
        <p:grpSpPr>
          <a:xfrm>
            <a:off x="5691529" y="1928026"/>
            <a:ext cx="1834225" cy="1834174"/>
            <a:chOff x="6643075" y="3664250"/>
            <a:chExt cx="407950" cy="407975"/>
          </a:xfrm>
        </p:grpSpPr>
        <p:sp>
          <p:nvSpPr>
            <p:cNvPr id="251" name="Google Shape;251;p24"/>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EF00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EF00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4"/>
          <p:cNvGrpSpPr/>
          <p:nvPr/>
        </p:nvGrpSpPr>
        <p:grpSpPr>
          <a:xfrm rot="1394615">
            <a:off x="4332728" y="3369282"/>
            <a:ext cx="754116" cy="754073"/>
            <a:chOff x="576250" y="4319400"/>
            <a:chExt cx="442075" cy="442050"/>
          </a:xfrm>
        </p:grpSpPr>
        <p:sp>
          <p:nvSpPr>
            <p:cNvPr id="254" name="Google Shape;254;p24"/>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FF8700"/>
            </a:solidFill>
            <a:ln w="19050" cap="rnd" cmpd="sng">
              <a:solidFill>
                <a:srgbClr val="FF87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FF8700"/>
            </a:solidFill>
            <a:ln w="19050" cap="rnd" cmpd="sng">
              <a:solidFill>
                <a:srgbClr val="FF87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FF8700"/>
            </a:solidFill>
            <a:ln w="19050" cap="rnd" cmpd="sng">
              <a:solidFill>
                <a:srgbClr val="FF87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FF8700"/>
            </a:solidFill>
            <a:ln w="19050" cap="rnd" cmpd="sng">
              <a:solidFill>
                <a:srgbClr val="FF87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4"/>
          <p:cNvSpPr/>
          <p:nvPr/>
        </p:nvSpPr>
        <p:spPr>
          <a:xfrm>
            <a:off x="6772040" y="1456034"/>
            <a:ext cx="286692" cy="27374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rot="2697259">
            <a:off x="7612629" y="2742751"/>
            <a:ext cx="435210" cy="41555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7279804" y="3595706"/>
            <a:ext cx="174341" cy="16650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rot="1280428">
            <a:off x="5489444" y="2867276"/>
            <a:ext cx="174286" cy="16650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7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2" name="Cloud Callout 1"/>
          <p:cNvSpPr/>
          <p:nvPr/>
        </p:nvSpPr>
        <p:spPr>
          <a:xfrm>
            <a:off x="6350819" y="144167"/>
            <a:ext cx="1415826" cy="695219"/>
          </a:xfrm>
          <a:prstGeom prst="cloudCallout">
            <a:avLst>
              <a:gd name="adj1" fmla="val -92309"/>
              <a:gd name="adj2" fmla="val 73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Jio</a:t>
            </a:r>
            <a:r>
              <a:rPr lang="en-US" dirty="0" smtClean="0"/>
              <a:t> is best</a:t>
            </a:r>
            <a:endParaRPr lang="en-IN" dirty="0"/>
          </a:p>
        </p:txBody>
      </p:sp>
      <p:grpSp>
        <p:nvGrpSpPr>
          <p:cNvPr id="18" name="Google Shape;1296;p53"/>
          <p:cNvGrpSpPr/>
          <p:nvPr/>
        </p:nvGrpSpPr>
        <p:grpSpPr>
          <a:xfrm>
            <a:off x="5383450" y="1054033"/>
            <a:ext cx="369868" cy="445629"/>
            <a:chOff x="3554761" y="1011374"/>
            <a:chExt cx="597525" cy="719918"/>
          </a:xfrm>
        </p:grpSpPr>
        <p:sp>
          <p:nvSpPr>
            <p:cNvPr id="19" name="Google Shape;1297;p53"/>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298;p53"/>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299;p53"/>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00;p53"/>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 name="Google Shape;1341;p53"/>
          <p:cNvGrpSpPr/>
          <p:nvPr/>
        </p:nvGrpSpPr>
        <p:grpSpPr>
          <a:xfrm>
            <a:off x="2456698" y="1308185"/>
            <a:ext cx="460705" cy="491455"/>
            <a:chOff x="6506504" y="937343"/>
            <a:chExt cx="744273" cy="793950"/>
          </a:xfrm>
        </p:grpSpPr>
        <p:sp>
          <p:nvSpPr>
            <p:cNvPr id="24" name="Google Shape;1342;p53"/>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43;p53"/>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344;p53"/>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1345;p53"/>
            <p:cNvGrpSpPr/>
            <p:nvPr/>
          </p:nvGrpSpPr>
          <p:grpSpPr>
            <a:xfrm>
              <a:off x="6506504" y="937343"/>
              <a:ext cx="744273" cy="793950"/>
              <a:chOff x="6565437" y="1588001"/>
              <a:chExt cx="744273" cy="793950"/>
            </a:xfrm>
          </p:grpSpPr>
          <p:sp>
            <p:nvSpPr>
              <p:cNvPr id="28" name="Google Shape;1346;p53"/>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347;p53"/>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348;p53"/>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349;p53"/>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350;p53"/>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351;p53"/>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352;p53"/>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353;p53"/>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354;p53"/>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355;p53"/>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ago template">
  <a:themeElements>
    <a:clrScheme name="Custom 347">
      <a:dk1>
        <a:srgbClr val="0F0027"/>
      </a:dk1>
      <a:lt1>
        <a:srgbClr val="FFFFFF"/>
      </a:lt1>
      <a:dk2>
        <a:srgbClr val="FFF7ED"/>
      </a:dk2>
      <a:lt2>
        <a:srgbClr val="ECE4DB"/>
      </a:lt2>
      <a:accent1>
        <a:srgbClr val="FF8700"/>
      </a:accent1>
      <a:accent2>
        <a:srgbClr val="E16200"/>
      </a:accent2>
      <a:accent3>
        <a:srgbClr val="EF007E"/>
      </a:accent3>
      <a:accent4>
        <a:srgbClr val="B9006A"/>
      </a:accent4>
      <a:accent5>
        <a:srgbClr val="550062"/>
      </a:accent5>
      <a:accent6>
        <a:srgbClr val="0F002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4.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1592</Words>
  <Application>Microsoft Office PowerPoint</Application>
  <PresentationFormat>On-screen Show (16:9)</PresentationFormat>
  <Paragraphs>200</Paragraphs>
  <Slides>50</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50</vt:i4>
      </vt:variant>
    </vt:vector>
  </HeadingPairs>
  <TitlesOfParts>
    <vt:vector size="64" baseType="lpstr">
      <vt:lpstr>Arial Unicode MS</vt:lpstr>
      <vt:lpstr>Abel</vt:lpstr>
      <vt:lpstr>Arial</vt:lpstr>
      <vt:lpstr>Calibri</vt:lpstr>
      <vt:lpstr>Corbel</vt:lpstr>
      <vt:lpstr>MS Shell Dlg 2</vt:lpstr>
      <vt:lpstr>Tw Cen MT</vt:lpstr>
      <vt:lpstr>Wingdings</vt:lpstr>
      <vt:lpstr>Wingdings 2</vt:lpstr>
      <vt:lpstr>Wingdings 3</vt:lpstr>
      <vt:lpstr>Iago template</vt:lpstr>
      <vt:lpstr>Madison</vt:lpstr>
      <vt:lpstr>Droplet</vt:lpstr>
      <vt:lpstr>Frame</vt:lpstr>
      <vt:lpstr>FEATURE TRANSFORMATION </vt:lpstr>
      <vt:lpstr>What we learn today</vt:lpstr>
      <vt:lpstr>HELLO!</vt:lpstr>
      <vt:lpstr>1. Feature Transformation</vt:lpstr>
      <vt:lpstr>PowerPoint Presentation</vt:lpstr>
      <vt:lpstr>Feature Transformation</vt:lpstr>
      <vt:lpstr>Handling Categorical Features </vt:lpstr>
      <vt:lpstr>NOW FOCUS IN CATEGORICAL DATA</vt:lpstr>
      <vt:lpstr>I got an Idea </vt:lpstr>
      <vt:lpstr>How we can change categorical data into numbers?</vt:lpstr>
      <vt:lpstr>We will learn 3 most important technique</vt:lpstr>
      <vt:lpstr>Condition:</vt:lpstr>
      <vt:lpstr>This is mentioned clearly in official side of SK learn</vt:lpstr>
      <vt:lpstr>Label Encoder</vt:lpstr>
      <vt:lpstr>Ordinal Encoder</vt:lpstr>
      <vt:lpstr>PowerPoint Presentation</vt:lpstr>
      <vt:lpstr>PowerPoint Presentation</vt:lpstr>
      <vt:lpstr>PowerPoint Presentation</vt:lpstr>
      <vt:lpstr>PowerPoint Presentation</vt:lpstr>
      <vt:lpstr>One Hot Encoder </vt:lpstr>
      <vt:lpstr>Dummy variable trap  </vt:lpstr>
      <vt:lpstr>Dummy variable trap  </vt:lpstr>
      <vt:lpstr>What if no. s of categories in column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Missing value imputation</vt:lpstr>
      <vt:lpstr>PowerPoint Presentation</vt:lpstr>
      <vt:lpstr>4. Feature Scaling</vt:lpstr>
      <vt:lpstr>What is Feature Scaling?</vt:lpstr>
      <vt:lpstr>Why Should we Use Feature Scaling? </vt:lpstr>
      <vt:lpstr>Example: </vt:lpstr>
      <vt:lpstr>Techniques to perform Feature Scaling</vt:lpstr>
      <vt:lpstr>But we will learn two most important technique</vt:lpstr>
      <vt:lpstr>What is Normalization / min-max scaling? </vt:lpstr>
      <vt:lpstr>PowerPoint Presentation</vt:lpstr>
      <vt:lpstr>Drawback: It pushes outlier also into range of 0 to 1. i.e it effect on outlier while standardization doesn't effect outliers.</vt:lpstr>
      <vt:lpstr>What is Standardization?</vt:lpstr>
      <vt:lpstr>Where we have to use Standarization?</vt:lpstr>
      <vt:lpstr>Scaling in Python Coding</vt:lpstr>
      <vt:lpstr>PowerPoint Presentation</vt:lpstr>
      <vt:lpstr>The Big Question – Normalize or Standardize? </vt:lpstr>
      <vt:lpstr>5. Mathematical Transformation </vt:lpstr>
      <vt:lpstr>These transformation is used to convert data distribution into normal distribution </vt:lpstr>
      <vt:lpstr>Python code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Himanshu</dc:creator>
  <cp:lastModifiedBy>Himanshu</cp:lastModifiedBy>
  <cp:revision>81</cp:revision>
  <dcterms:modified xsi:type="dcterms:W3CDTF">2022-08-15T14:49:42Z</dcterms:modified>
</cp:coreProperties>
</file>